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authors.xml><?xml version="1.0" encoding="utf-8"?>
<p188:authorLst xmlns:a="http://schemas.openxmlformats.org/drawingml/2006/main" xmlns:r="http://schemas.openxmlformats.org/officeDocument/2006/relationships" xmlns:p188="http://schemas.microsoft.com/office/powerpoint/2018/8/main">
  <p188:author id="{E31FEA73-1A8C-3335-6A80-31376087296F}" name="Jimenez, Daniel" initials="JD" userId="S::DJimenez@imf.org::30612f94-5871-4ccf-9f25-835e2da4f569" providerId="AD"/>
</p188:authorLst>
</file>

<file path=ppt/revisionInfo.xml><?xml version="1.0" encoding="utf-8"?>
<p1510:revInfo xmlns:a="http://schemas.openxmlformats.org/drawingml/2006/main" xmlns:r="http://schemas.openxmlformats.org/officeDocument/2006/relationships" xmlns:p1510="http://schemas.microsoft.com/office/powerpoint/2015/10/main">
  <p1510:revLst>
    <p1510:client id="{0A5E5DE3-F275-4C02-A224-60B8079E3F7E}" v="32" dt="2023-04-12T15:34:10.912"/>
    <p1510:client id="{1B809F70-4181-42AA-A579-6E9AA46EF2B2}" v="67" vWet="69" dt="2023-04-12T15:32:13.291"/>
  </p1510:revLst>
</p1510:revInfo>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re-Swallow, Yan" userId="678063e5-7832-4864-acc0-0071b0f15f1e" providerId="ADAL" clId="{0A5E5DE3-F275-4C02-A224-60B8079E3F7E}"/>
    <pc:docChg chg="undo custSel modSld">
      <pc:chgData name="Carriere-Swallow, Yan" userId="678063e5-7832-4864-acc0-0071b0f15f1e" providerId="ADAL" clId="{0A5E5DE3-F275-4C02-A224-60B8079E3F7E}" dt="2023-04-12T15:34:10.912" v="27" actId="6549"/>
      <pc:docMkLst>
        <pc:docMk/>
      </pc:docMkLst>
      <pc:sldChg chg="modSp mod">
        <pc:chgData name="Carriere-Swallow, Yan" userId="678063e5-7832-4864-acc0-0071b0f15f1e" providerId="ADAL" clId="{0A5E5DE3-F275-4C02-A224-60B8079E3F7E}" dt="2023-04-12T15:34:10.912" v="27" actId="6549"/>
        <pc:sldMkLst>
          <pc:docMk/>
          <pc:sldMk cId="1973443238" sldId="3387"/>
        </pc:sldMkLst>
        <pc:spChg chg="mod">
          <ac:chgData name="Carriere-Swallow, Yan" userId="678063e5-7832-4864-acc0-0071b0f15f1e" providerId="ADAL" clId="{0A5E5DE3-F275-4C02-A224-60B8079E3F7E}" dt="2023-04-12T15:34:00.890" v="26" actId="1076"/>
          <ac:spMkLst>
            <pc:docMk/>
            <pc:sldMk cId="1973443238" sldId="3387"/>
            <ac:spMk id="8" creationId="{8BA427A8-ED97-4D23-9FC6-D3E68A9C6ED2}"/>
          </ac:spMkLst>
        </pc:spChg>
        <pc:graphicFrameChg chg="mod">
          <ac:chgData name="Carriere-Swallow, Yan" userId="678063e5-7832-4864-acc0-0071b0f15f1e" providerId="ADAL" clId="{0A5E5DE3-F275-4C02-A224-60B8079E3F7E}" dt="2023-04-12T15:34:10.912" v="27" actId="6549"/>
          <ac:graphicFrameMkLst>
            <pc:docMk/>
            <pc:sldMk cId="1973443238" sldId="3387"/>
            <ac:graphicFrameMk id="4" creationId="{BF5242DE-DA05-4ECE-ACEF-647078718488}"/>
          </ac:graphicFrameMkLst>
        </pc:graphicFrameChg>
      </pc:sldChg>
      <pc:sldChg chg="modSp mod">
        <pc:chgData name="Carriere-Swallow, Yan" userId="678063e5-7832-4864-acc0-0071b0f15f1e" providerId="ADAL" clId="{0A5E5DE3-F275-4C02-A224-60B8079E3F7E}" dt="2023-04-12T15:33:54.156" v="25" actId="14100"/>
        <pc:sldMkLst>
          <pc:docMk/>
          <pc:sldMk cId="1973395178" sldId="3388"/>
        </pc:sldMkLst>
        <pc:spChg chg="mod">
          <ac:chgData name="Carriere-Swallow, Yan" userId="678063e5-7832-4864-acc0-0071b0f15f1e" providerId="ADAL" clId="{0A5E5DE3-F275-4C02-A224-60B8079E3F7E}" dt="2023-04-12T15:17:10.588" v="7" actId="14100"/>
          <ac:spMkLst>
            <pc:docMk/>
            <pc:sldMk cId="1973395178" sldId="3388"/>
            <ac:spMk id="2" creationId="{55224016-0E08-281D-EBEC-702C91849DE5}"/>
          </ac:spMkLst>
        </pc:spChg>
        <pc:spChg chg="mod">
          <ac:chgData name="Carriere-Swallow, Yan" userId="678063e5-7832-4864-acc0-0071b0f15f1e" providerId="ADAL" clId="{0A5E5DE3-F275-4C02-A224-60B8079E3F7E}" dt="2023-04-12T15:33:54.156" v="25" actId="14100"/>
          <ac:spMkLst>
            <pc:docMk/>
            <pc:sldMk cId="1973395178" sldId="3388"/>
            <ac:spMk id="11" creationId="{C7399D16-0481-2147-ED7F-D232F2C0BBEE}"/>
          </ac:spMkLst>
        </pc:spChg>
        <pc:spChg chg="mod">
          <ac:chgData name="Carriere-Swallow, Yan" userId="678063e5-7832-4864-acc0-0071b0f15f1e" providerId="ADAL" clId="{0A5E5DE3-F275-4C02-A224-60B8079E3F7E}" dt="2023-04-12T15:33:22.904" v="15" actId="1076"/>
          <ac:spMkLst>
            <pc:docMk/>
            <pc:sldMk cId="1973395178" sldId="3388"/>
            <ac:spMk id="13" creationId="{6848D404-BEBF-F576-F2C0-ADEE51166E72}"/>
          </ac:spMkLst>
        </pc:spChg>
        <pc:spChg chg="mod">
          <ac:chgData name="Carriere-Swallow, Yan" userId="678063e5-7832-4864-acc0-0071b0f15f1e" providerId="ADAL" clId="{0A5E5DE3-F275-4C02-A224-60B8079E3F7E}" dt="2023-04-12T15:33:48.235" v="24" actId="1076"/>
          <ac:spMkLst>
            <pc:docMk/>
            <pc:sldMk cId="1973395178" sldId="3388"/>
            <ac:spMk id="17" creationId="{89E160F0-6355-A276-4F12-58212E55154F}"/>
          </ac:spMkLst>
        </pc:spChg>
        <pc:spChg chg="mod">
          <ac:chgData name="Carriere-Swallow, Yan" userId="678063e5-7832-4864-acc0-0071b0f15f1e" providerId="ADAL" clId="{0A5E5DE3-F275-4C02-A224-60B8079E3F7E}" dt="2023-04-12T15:33:33.360" v="16" actId="14100"/>
          <ac:spMkLst>
            <pc:docMk/>
            <pc:sldMk cId="1973395178" sldId="3388"/>
            <ac:spMk id="19" creationId="{FD42DD7C-F883-8F72-8C4C-2A48B4327E7A}"/>
          </ac:spMkLst>
        </pc:spChg>
        <pc:graphicFrameChg chg="mod">
          <ac:chgData name="Carriere-Swallow, Yan" userId="678063e5-7832-4864-acc0-0071b0f15f1e" providerId="ADAL" clId="{0A5E5DE3-F275-4C02-A224-60B8079E3F7E}" dt="2023-04-12T15:33:16.386" v="13" actId="14100"/>
          <ac:graphicFrameMkLst>
            <pc:docMk/>
            <pc:sldMk cId="1973395178" sldId="3388"/>
            <ac:graphicFrameMk id="5" creationId="{7820755C-E845-41FE-BF88-CB8D9409732C}"/>
          </ac:graphicFrameMkLst>
        </pc:graphicFrameChg>
      </pc:sldChg>
      <pc:sldChg chg="modSp mod">
        <pc:chgData name="Carriere-Swallow, Yan" userId="678063e5-7832-4864-acc0-0071b0f15f1e" providerId="ADAL" clId="{0A5E5DE3-F275-4C02-A224-60B8079E3F7E}" dt="2023-04-12T15:33:02.416" v="12" actId="255"/>
        <pc:sldMkLst>
          <pc:docMk/>
          <pc:sldMk cId="1770552699" sldId="3389"/>
        </pc:sldMkLst>
        <pc:spChg chg="mod">
          <ac:chgData name="Carriere-Swallow, Yan" userId="678063e5-7832-4864-acc0-0071b0f15f1e" providerId="ADAL" clId="{0A5E5DE3-F275-4C02-A224-60B8079E3F7E}" dt="2023-04-12T15:17:19.002" v="8" actId="14100"/>
          <ac:spMkLst>
            <pc:docMk/>
            <pc:sldMk cId="1770552699" sldId="3389"/>
            <ac:spMk id="2" creationId="{3E07C204-27BF-438F-71BD-7B7056ED6974}"/>
          </ac:spMkLst>
        </pc:spChg>
        <pc:spChg chg="mod">
          <ac:chgData name="Carriere-Swallow, Yan" userId="678063e5-7832-4864-acc0-0071b0f15f1e" providerId="ADAL" clId="{0A5E5DE3-F275-4C02-A224-60B8079E3F7E}" dt="2023-04-12T15:32:59.131" v="11" actId="255"/>
          <ac:spMkLst>
            <pc:docMk/>
            <pc:sldMk cId="1770552699" sldId="3389"/>
            <ac:spMk id="8" creationId="{E4D0E7F3-954C-5C45-302D-6899C2E50715}"/>
          </ac:spMkLst>
        </pc:spChg>
        <pc:spChg chg="mod">
          <ac:chgData name="Carriere-Swallow, Yan" userId="678063e5-7832-4864-acc0-0071b0f15f1e" providerId="ADAL" clId="{0A5E5DE3-F275-4C02-A224-60B8079E3F7E}" dt="2023-04-12T13:42:53.754" v="1" actId="6549"/>
          <ac:spMkLst>
            <pc:docMk/>
            <pc:sldMk cId="1770552699" sldId="3389"/>
            <ac:spMk id="11" creationId="{700555D4-05BA-8256-2C50-8FC1650C16BD}"/>
          </ac:spMkLst>
        </pc:spChg>
        <pc:graphicFrameChg chg="mod">
          <ac:chgData name="Carriere-Swallow, Yan" userId="678063e5-7832-4864-acc0-0071b0f15f1e" providerId="ADAL" clId="{0A5E5DE3-F275-4C02-A224-60B8079E3F7E}" dt="2023-04-12T15:33:02.416" v="12" actId="255"/>
          <ac:graphicFrameMkLst>
            <pc:docMk/>
            <pc:sldMk cId="1770552699" sldId="3389"/>
            <ac:graphicFrameMk id="18" creationId="{D730E1DC-615E-409B-92CF-68CCB9EC81BE}"/>
          </ac:graphicFrameMkLst>
        </pc:graphicFrameChg>
      </pc:sldChg>
    </pc:docChg>
  </pc:docChgLst>
  <pc:docChgLst>
    <pc:chgData name="Gonzalez Dominguez, Pablo" userId="e2ecb56c-f4ae-45e1-a557-1b41d1c5072a" providerId="ADAL" clId="{1B809F70-4181-42AA-A579-6E9AA46EF2B2}"/>
    <pc:docChg chg="undo custSel modSld">
      <pc:chgData name="Gonzalez Dominguez, Pablo" userId="e2ecb56c-f4ae-45e1-a557-1b41d1c5072a" providerId="ADAL" clId="{1B809F70-4181-42AA-A579-6E9AA46EF2B2}" dt="2023-04-12T15:30:50.780" v="39"/>
      <pc:docMkLst>
        <pc:docMk/>
      </pc:docMkLst>
      <pc:sldChg chg="addSp delSp modSp mod">
        <pc:chgData name="Gonzalez Dominguez, Pablo" userId="e2ecb56c-f4ae-45e1-a557-1b41d1c5072a" providerId="ADAL" clId="{1B809F70-4181-42AA-A579-6E9AA46EF2B2}" dt="2023-04-12T15:30:50.780" v="39"/>
        <pc:sldMkLst>
          <pc:docMk/>
          <pc:sldMk cId="1973443238" sldId="3387"/>
        </pc:sldMkLst>
        <pc:graphicFrameChg chg="del">
          <ac:chgData name="Gonzalez Dominguez, Pablo" userId="e2ecb56c-f4ae-45e1-a557-1b41d1c5072a" providerId="ADAL" clId="{1B809F70-4181-42AA-A579-6E9AA46EF2B2}" dt="2023-04-12T15:29:55.781" v="24" actId="478"/>
          <ac:graphicFrameMkLst>
            <pc:docMk/>
            <pc:sldMk cId="1973443238" sldId="3387"/>
            <ac:graphicFrameMk id="3" creationId="{BF5242DE-DA05-4ECE-ACEF-647078718488}"/>
          </ac:graphicFrameMkLst>
        </pc:graphicFrameChg>
        <pc:graphicFrameChg chg="add mod">
          <ac:chgData name="Gonzalez Dominguez, Pablo" userId="e2ecb56c-f4ae-45e1-a557-1b41d1c5072a" providerId="ADAL" clId="{1B809F70-4181-42AA-A579-6E9AA46EF2B2}" dt="2023-04-12T15:30:50.780" v="39"/>
          <ac:graphicFrameMkLst>
            <pc:docMk/>
            <pc:sldMk cId="1973443238" sldId="3387"/>
            <ac:graphicFrameMk id="4" creationId="{BF5242DE-DA05-4ECE-ACEF-647078718488}"/>
          </ac:graphicFrameMkLst>
        </pc:graphicFrameChg>
      </pc:sldChg>
      <pc:sldChg chg="addSp delSp modSp mod">
        <pc:chgData name="Gonzalez Dominguez, Pablo" userId="e2ecb56c-f4ae-45e1-a557-1b41d1c5072a" providerId="ADAL" clId="{1B809F70-4181-42AA-A579-6E9AA46EF2B2}" dt="2023-04-12T15:22:13.560" v="23" actId="1076"/>
        <pc:sldMkLst>
          <pc:docMk/>
          <pc:sldMk cId="1973395178" sldId="3388"/>
        </pc:sldMkLst>
        <pc:spChg chg="mod">
          <ac:chgData name="Gonzalez Dominguez, Pablo" userId="e2ecb56c-f4ae-45e1-a557-1b41d1c5072a" providerId="ADAL" clId="{1B809F70-4181-42AA-A579-6E9AA46EF2B2}" dt="2023-04-12T15:21:38.169" v="17" actId="20577"/>
          <ac:spMkLst>
            <pc:docMk/>
            <pc:sldMk cId="1973395178" sldId="3388"/>
            <ac:spMk id="12" creationId="{C22C1564-A34C-DC12-35CA-4311A79D85D0}"/>
          </ac:spMkLst>
        </pc:spChg>
        <pc:spChg chg="mod">
          <ac:chgData name="Gonzalez Dominguez, Pablo" userId="e2ecb56c-f4ae-45e1-a557-1b41d1c5072a" providerId="ADAL" clId="{1B809F70-4181-42AA-A579-6E9AA46EF2B2}" dt="2023-04-12T15:22:13.560" v="23" actId="1076"/>
          <ac:spMkLst>
            <pc:docMk/>
            <pc:sldMk cId="1973395178" sldId="3388"/>
            <ac:spMk id="13" creationId="{6848D404-BEBF-F576-F2C0-ADEE51166E72}"/>
          </ac:spMkLst>
        </pc:spChg>
        <pc:spChg chg="mod">
          <ac:chgData name="Gonzalez Dominguez, Pablo" userId="e2ecb56c-f4ae-45e1-a557-1b41d1c5072a" providerId="ADAL" clId="{1B809F70-4181-42AA-A579-6E9AA46EF2B2}" dt="2023-04-12T15:19:21.669" v="8" actId="20577"/>
          <ac:spMkLst>
            <pc:docMk/>
            <pc:sldMk cId="1973395178" sldId="3388"/>
            <ac:spMk id="18" creationId="{6AF5B4EA-302C-6E8A-9832-143E06B7421D}"/>
          </ac:spMkLst>
        </pc:spChg>
        <pc:spChg chg="mod">
          <ac:chgData name="Gonzalez Dominguez, Pablo" userId="e2ecb56c-f4ae-45e1-a557-1b41d1c5072a" providerId="ADAL" clId="{1B809F70-4181-42AA-A579-6E9AA46EF2B2}" dt="2023-04-12T15:22:07.503" v="22" actId="1076"/>
          <ac:spMkLst>
            <pc:docMk/>
            <pc:sldMk cId="1973395178" sldId="3388"/>
            <ac:spMk id="19" creationId="{FD42DD7C-F883-8F72-8C4C-2A48B4327E7A}"/>
          </ac:spMkLst>
        </pc:spChg>
        <pc:graphicFrameChg chg="del">
          <ac:chgData name="Gonzalez Dominguez, Pablo" userId="e2ecb56c-f4ae-45e1-a557-1b41d1c5072a" providerId="ADAL" clId="{1B809F70-4181-42AA-A579-6E9AA46EF2B2}" dt="2023-04-12T15:21:22.141" v="10" actId="478"/>
          <ac:graphicFrameMkLst>
            <pc:docMk/>
            <pc:sldMk cId="1973395178" sldId="3388"/>
            <ac:graphicFrameMk id="3" creationId="{FEA16F3B-DF7F-4B12-8AB2-27C74C0B0499}"/>
          </ac:graphicFrameMkLst>
        </pc:graphicFrameChg>
        <pc:graphicFrameChg chg="del">
          <ac:chgData name="Gonzalez Dominguez, Pablo" userId="e2ecb56c-f4ae-45e1-a557-1b41d1c5072a" providerId="ADAL" clId="{1B809F70-4181-42AA-A579-6E9AA46EF2B2}" dt="2023-04-12T15:19:00.776" v="0" actId="478"/>
          <ac:graphicFrameMkLst>
            <pc:docMk/>
            <pc:sldMk cId="1973395178" sldId="3388"/>
            <ac:graphicFrameMk id="4" creationId="{7820755C-E845-41FE-BF88-CB8D9409732C}"/>
          </ac:graphicFrameMkLst>
        </pc:graphicFrameChg>
        <pc:graphicFrameChg chg="add mod">
          <ac:chgData name="Gonzalez Dominguez, Pablo" userId="e2ecb56c-f4ae-45e1-a557-1b41d1c5072a" providerId="ADAL" clId="{1B809F70-4181-42AA-A579-6E9AA46EF2B2}" dt="2023-04-12T15:19:17.989" v="5" actId="14100"/>
          <ac:graphicFrameMkLst>
            <pc:docMk/>
            <pc:sldMk cId="1973395178" sldId="3388"/>
            <ac:graphicFrameMk id="5" creationId="{7820755C-E845-41FE-BF88-CB8D9409732C}"/>
          </ac:graphicFrameMkLst>
        </pc:graphicFrameChg>
        <pc:graphicFrameChg chg="add mod">
          <ac:chgData name="Gonzalez Dominguez, Pablo" userId="e2ecb56c-f4ae-45e1-a557-1b41d1c5072a" providerId="ADAL" clId="{1B809F70-4181-42AA-A579-6E9AA46EF2B2}" dt="2023-04-12T15:21:59.524" v="20" actId="14100"/>
          <ac:graphicFrameMkLst>
            <pc:docMk/>
            <pc:sldMk cId="1973395178" sldId="3388"/>
            <ac:graphicFrameMk id="6" creationId="{FEA16F3B-DF7F-4B12-8AB2-27C74C0B0499}"/>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DATA2\APD\Data\Regional\APD%20Surveillance%20Meetings\WEO%20Surveillance\2022\Chart_Pack\1_Real\13.%20China%20Mobility%20and%20PMI\cha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_D3D_69887D7B.xlsx"/></Relationships>
</file>

<file path=ppt/charts/_rels/chart3.xml.rels><?xml version="1.0" encoding="UTF-8" standalone="yes"?>
<Relationships xmlns="http://schemas.openxmlformats.org/package/2006/relationships"><Relationship Id="rId3" Type="http://schemas.openxmlformats.org/officeDocument/2006/relationships/oleObject" Target="file:///\\DATA2\APD\Data\Regional\APD%20Surveillance%20Meetings\WEO%20Surveillance\2022\Chart_Pack\3_Inflation\6.%20Inflation%20decomposition%20and%20Time%20Series%20-%20Food%20and%20Energy\chart_headline_decomposition.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DATA2\APD\Data\Regional\APD%20Surveillance%20Meetings\WEO%20Surveillance\2022\Chart_Pack\5_Monetary%20policy\1.Policy%20Rates\Implied%20Policy%20Rate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file:///\\DATA2\APD\Data\Regional\APD%20Surveillance%20Meetings\WEO%20Surveillance\2022\Chart_Pack\2_Financial\7.%20Exchange%20rates\Exchange%20Rates%20Bloomberg.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intlmonetaryfund-my.sharepoint.com/personal/pgonzalez_imf_org/Documents/Microsoft%20Teams%20Chat%20Files/Banking%20return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39311752697582E-2"/>
          <c:y val="5.7519585736123265E-2"/>
          <c:w val="0.86662175173632539"/>
          <c:h val="0.76661944531232762"/>
        </c:manualLayout>
      </c:layout>
      <c:lineChart>
        <c:grouping val="standard"/>
        <c:varyColors val="0"/>
        <c:ser>
          <c:idx val="0"/>
          <c:order val="0"/>
          <c:tx>
            <c:strRef>
              <c:f>ppt_chart!$E$2</c:f>
              <c:strCache>
                <c:ptCount val="1"/>
                <c:pt idx="0">
                  <c:v>PMI: manufacturing supplier's delivery times</c:v>
                </c:pt>
              </c:strCache>
            </c:strRef>
          </c:tx>
          <c:spPr>
            <a:ln w="28575" cap="rnd">
              <a:solidFill>
                <a:srgbClr val="C00000"/>
              </a:solidFill>
              <a:round/>
            </a:ln>
            <a:effectLst/>
          </c:spPr>
          <c:marker>
            <c:symbol val="none"/>
          </c:marker>
          <c:cat>
            <c:numRef>
              <c:f>ppt_chart!$D$3:$D$53</c:f>
              <c:numCache>
                <c:formatCode>m/d/yyyy</c:formatCode>
                <c:ptCount val="51"/>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numCache>
            </c:numRef>
          </c:cat>
          <c:val>
            <c:numRef>
              <c:f>ppt_chart!$E$3:$E$53</c:f>
              <c:numCache>
                <c:formatCode>0.0</c:formatCode>
                <c:ptCount val="51"/>
                <c:pt idx="0">
                  <c:v>-0.30700000000000216</c:v>
                </c:pt>
                <c:pt idx="1">
                  <c:v>-1.9232999999999976</c:v>
                </c:pt>
                <c:pt idx="2">
                  <c:v>-0.70139999999999958</c:v>
                </c:pt>
                <c:pt idx="3">
                  <c:v>-0.41340000000000288</c:v>
                </c:pt>
                <c:pt idx="4">
                  <c:v>-1.1133000000000024</c:v>
                </c:pt>
                <c:pt idx="5">
                  <c:v>-0.80960000000000321</c:v>
                </c:pt>
                <c:pt idx="6">
                  <c:v>-0.68919999999999959</c:v>
                </c:pt>
                <c:pt idx="7">
                  <c:v>-1.2882999999999996</c:v>
                </c:pt>
                <c:pt idx="8">
                  <c:v>-0.93260000000000076</c:v>
                </c:pt>
                <c:pt idx="9">
                  <c:v>-1.6118000000000023</c:v>
                </c:pt>
                <c:pt idx="10">
                  <c:v>-1.2025000000000006</c:v>
                </c:pt>
                <c:pt idx="11">
                  <c:v>-0.46020000000000039</c:v>
                </c:pt>
                <c:pt idx="12">
                  <c:v>-0.897199999999998</c:v>
                </c:pt>
                <c:pt idx="13">
                  <c:v>-17.7044</c:v>
                </c:pt>
                <c:pt idx="14">
                  <c:v>-7.9168000000000021</c:v>
                </c:pt>
                <c:pt idx="15">
                  <c:v>-2.0985999999999976</c:v>
                </c:pt>
                <c:pt idx="16">
                  <c:v>-6.599999999998829E-3</c:v>
                </c:pt>
                <c:pt idx="17">
                  <c:v>-0.4410000000000025</c:v>
                </c:pt>
                <c:pt idx="18">
                  <c:v>-1.602800000000002</c:v>
                </c:pt>
                <c:pt idx="19">
                  <c:v>-1.2128000000000014</c:v>
                </c:pt>
                <c:pt idx="20">
                  <c:v>-1.298099999999998</c:v>
                </c:pt>
                <c:pt idx="21">
                  <c:v>-0.88190000000000168</c:v>
                </c:pt>
                <c:pt idx="22">
                  <c:v>-0.83310000000000173</c:v>
                </c:pt>
                <c:pt idx="23">
                  <c:v>-1.9844000000000008</c:v>
                </c:pt>
                <c:pt idx="24">
                  <c:v>-3.3057999999999979</c:v>
                </c:pt>
                <c:pt idx="25">
                  <c:v>-4.0180000000000007</c:v>
                </c:pt>
                <c:pt idx="26">
                  <c:v>-0.43390000000000128</c:v>
                </c:pt>
                <c:pt idx="27">
                  <c:v>-2.6552999999999969</c:v>
                </c:pt>
                <c:pt idx="28">
                  <c:v>-3.075800000000001</c:v>
                </c:pt>
                <c:pt idx="29">
                  <c:v>-3.0043999999999969</c:v>
                </c:pt>
                <c:pt idx="30">
                  <c:v>-2.5519999999999996</c:v>
                </c:pt>
                <c:pt idx="31">
                  <c:v>-3.4039000000000001</c:v>
                </c:pt>
                <c:pt idx="32">
                  <c:v>-1.7409999999999997</c:v>
                </c:pt>
                <c:pt idx="33">
                  <c:v>-4.886099999999999</c:v>
                </c:pt>
                <c:pt idx="34">
                  <c:v>-1.6358999999999995</c:v>
                </c:pt>
                <c:pt idx="35">
                  <c:v>-1.2997000000000014</c:v>
                </c:pt>
                <c:pt idx="36">
                  <c:v>-2.4847999999999999</c:v>
                </c:pt>
                <c:pt idx="37">
                  <c:v>-1.9500000000000028</c:v>
                </c:pt>
                <c:pt idx="38">
                  <c:v>-2.861699999999999</c:v>
                </c:pt>
                <c:pt idx="39">
                  <c:v>-12.1922</c:v>
                </c:pt>
                <c:pt idx="40">
                  <c:v>-6.684899999999999</c:v>
                </c:pt>
                <c:pt idx="41">
                  <c:v>0.14629999999999654</c:v>
                </c:pt>
                <c:pt idx="42">
                  <c:v>-0.95239999999999725</c:v>
                </c:pt>
                <c:pt idx="43">
                  <c:v>-0.55539999999999878</c:v>
                </c:pt>
                <c:pt idx="44">
                  <c:v>-1.2623999999999995</c:v>
                </c:pt>
                <c:pt idx="45">
                  <c:v>-1.2263999999999982</c:v>
                </c:pt>
                <c:pt idx="46">
                  <c:v>-4.5364999999999966</c:v>
                </c:pt>
                <c:pt idx="47">
                  <c:v>-3.2787000000000006</c:v>
                </c:pt>
                <c:pt idx="48">
                  <c:v>-0.73870000000000147</c:v>
                </c:pt>
                <c:pt idx="49">
                  <c:v>1.1880999999999986</c:v>
                </c:pt>
                <c:pt idx="50">
                  <c:v>0.59190000000000254</c:v>
                </c:pt>
              </c:numCache>
            </c:numRef>
          </c:val>
          <c:smooth val="0"/>
          <c:extLst>
            <c:ext xmlns:c16="http://schemas.microsoft.com/office/drawing/2014/chart" uri="{C3380CC4-5D6E-409C-BE32-E72D297353CC}">
              <c16:uniqueId val="{00000000-6F97-4575-8B54-B8ABF4D6E255}"/>
            </c:ext>
          </c:extLst>
        </c:ser>
        <c:ser>
          <c:idx val="1"/>
          <c:order val="1"/>
          <c:tx>
            <c:strRef>
              <c:f>ppt_chart!$F$2</c:f>
              <c:strCache>
                <c:ptCount val="1"/>
                <c:pt idx="0">
                  <c:v>PMI: manufacturing output</c:v>
                </c:pt>
              </c:strCache>
            </c:strRef>
          </c:tx>
          <c:spPr>
            <a:ln w="28575" cap="rnd">
              <a:solidFill>
                <a:srgbClr val="007367"/>
              </a:solidFill>
              <a:round/>
            </a:ln>
            <a:effectLst/>
          </c:spPr>
          <c:marker>
            <c:symbol val="none"/>
          </c:marker>
          <c:cat>
            <c:numRef>
              <c:f>ppt_chart!$D$3:$D$53</c:f>
              <c:numCache>
                <c:formatCode>m/d/yyyy</c:formatCode>
                <c:ptCount val="51"/>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numCache>
            </c:numRef>
          </c:cat>
          <c:val>
            <c:numRef>
              <c:f>ppt_chart!$F$3:$F$53</c:f>
              <c:numCache>
                <c:formatCode>0.0</c:formatCode>
                <c:ptCount val="51"/>
                <c:pt idx="0">
                  <c:v>-1.9286999999999992</c:v>
                </c:pt>
                <c:pt idx="1">
                  <c:v>0.23429999999999751</c:v>
                </c:pt>
                <c:pt idx="2">
                  <c:v>1.3019000000000034</c:v>
                </c:pt>
                <c:pt idx="3">
                  <c:v>0.72789999999999822</c:v>
                </c:pt>
                <c:pt idx="4">
                  <c:v>0.13150000000000261</c:v>
                </c:pt>
                <c:pt idx="5">
                  <c:v>-0.97420000000000329</c:v>
                </c:pt>
                <c:pt idx="6">
                  <c:v>7.9799999999998761E-2</c:v>
                </c:pt>
                <c:pt idx="7">
                  <c:v>1.0118999999999971</c:v>
                </c:pt>
                <c:pt idx="8">
                  <c:v>2.5208000000000013</c:v>
                </c:pt>
                <c:pt idx="9">
                  <c:v>2.9776999999999987</c:v>
                </c:pt>
                <c:pt idx="10">
                  <c:v>2.8721000000000032</c:v>
                </c:pt>
                <c:pt idx="11">
                  <c:v>2.7652000000000001</c:v>
                </c:pt>
                <c:pt idx="12">
                  <c:v>2.0146999999999977</c:v>
                </c:pt>
                <c:pt idx="13">
                  <c:v>-21.429600000000001</c:v>
                </c:pt>
                <c:pt idx="14">
                  <c:v>0.6366999999999976</c:v>
                </c:pt>
                <c:pt idx="15">
                  <c:v>1.0840999999999994</c:v>
                </c:pt>
                <c:pt idx="16">
                  <c:v>4.0411000000000001</c:v>
                </c:pt>
                <c:pt idx="17">
                  <c:v>2.7790000000000035</c:v>
                </c:pt>
                <c:pt idx="18">
                  <c:v>4.9136000000000024</c:v>
                </c:pt>
                <c:pt idx="19">
                  <c:v>6.1747999999999976</c:v>
                </c:pt>
                <c:pt idx="20">
                  <c:v>4.1805000000000021</c:v>
                </c:pt>
                <c:pt idx="21">
                  <c:v>4.4517999999999986</c:v>
                </c:pt>
                <c:pt idx="22">
                  <c:v>7.0970000000000013</c:v>
                </c:pt>
                <c:pt idx="23">
                  <c:v>5.3796999999999997</c:v>
                </c:pt>
                <c:pt idx="24">
                  <c:v>2.498899999999999</c:v>
                </c:pt>
                <c:pt idx="25">
                  <c:v>1.8526999999999987</c:v>
                </c:pt>
                <c:pt idx="26">
                  <c:v>1.7901000000000025</c:v>
                </c:pt>
                <c:pt idx="27">
                  <c:v>2.6473000000000013</c:v>
                </c:pt>
                <c:pt idx="28">
                  <c:v>2.2169000000000025</c:v>
                </c:pt>
                <c:pt idx="29">
                  <c:v>1.0225999999999971</c:v>
                </c:pt>
                <c:pt idx="30">
                  <c:v>0.79220000000000113</c:v>
                </c:pt>
                <c:pt idx="31">
                  <c:v>-2.2526999999999973</c:v>
                </c:pt>
                <c:pt idx="32">
                  <c:v>-0.96220000000000283</c:v>
                </c:pt>
                <c:pt idx="33">
                  <c:v>-1.172699999999999</c:v>
                </c:pt>
                <c:pt idx="34">
                  <c:v>0.12349999999999994</c:v>
                </c:pt>
                <c:pt idx="35">
                  <c:v>2.7349000000000032</c:v>
                </c:pt>
                <c:pt idx="36">
                  <c:v>-1.6148999999999987</c:v>
                </c:pt>
                <c:pt idx="37">
                  <c:v>6.6000000000002501E-2</c:v>
                </c:pt>
                <c:pt idx="38">
                  <c:v>-3.6362000000000023</c:v>
                </c:pt>
                <c:pt idx="39">
                  <c:v>-11.545099999999998</c:v>
                </c:pt>
                <c:pt idx="40">
                  <c:v>-6.8222000000000023</c:v>
                </c:pt>
                <c:pt idx="41">
                  <c:v>6.439700000000002</c:v>
                </c:pt>
                <c:pt idx="42">
                  <c:v>1.9868999999999986</c:v>
                </c:pt>
                <c:pt idx="43">
                  <c:v>0.4894999999999996</c:v>
                </c:pt>
                <c:pt idx="44">
                  <c:v>-2.650500000000001</c:v>
                </c:pt>
                <c:pt idx="45">
                  <c:v>-1.7456999999999994</c:v>
                </c:pt>
                <c:pt idx="46">
                  <c:v>-2.5623000000000005</c:v>
                </c:pt>
                <c:pt idx="47">
                  <c:v>-1.2586999999999975</c:v>
                </c:pt>
                <c:pt idx="48">
                  <c:v>-0.98199999999999932</c:v>
                </c:pt>
                <c:pt idx="49">
                  <c:v>3.2984999999999971</c:v>
                </c:pt>
                <c:pt idx="50">
                  <c:v>0.57249999999999801</c:v>
                </c:pt>
              </c:numCache>
            </c:numRef>
          </c:val>
          <c:smooth val="0"/>
          <c:extLst>
            <c:ext xmlns:c16="http://schemas.microsoft.com/office/drawing/2014/chart" uri="{C3380CC4-5D6E-409C-BE32-E72D297353CC}">
              <c16:uniqueId val="{00000001-6F97-4575-8B54-B8ABF4D6E255}"/>
            </c:ext>
          </c:extLst>
        </c:ser>
        <c:ser>
          <c:idx val="4"/>
          <c:order val="2"/>
          <c:tx>
            <c:strRef>
              <c:f>ppt_chart!$I$2</c:f>
              <c:strCache>
                <c:ptCount val="1"/>
                <c:pt idx="0">
                  <c:v>PMI: services business activity</c:v>
                </c:pt>
              </c:strCache>
            </c:strRef>
          </c:tx>
          <c:spPr>
            <a:ln w="28575" cap="rnd">
              <a:solidFill>
                <a:srgbClr val="FFC000"/>
              </a:solidFill>
              <a:round/>
            </a:ln>
            <a:effectLst/>
          </c:spPr>
          <c:marker>
            <c:symbol val="none"/>
          </c:marker>
          <c:cat>
            <c:numRef>
              <c:f>ppt_chart!$D$3:$D$53</c:f>
              <c:numCache>
                <c:formatCode>m/d/yyyy</c:formatCode>
                <c:ptCount val="51"/>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numCache>
            </c:numRef>
          </c:cat>
          <c:val>
            <c:numRef>
              <c:f>ppt_chart!$I$3:$I$53</c:f>
              <c:numCache>
                <c:formatCode>0.0</c:formatCode>
                <c:ptCount val="51"/>
                <c:pt idx="0">
                  <c:v>3.5613000000000028</c:v>
                </c:pt>
                <c:pt idx="1">
                  <c:v>1.1319999999999979</c:v>
                </c:pt>
                <c:pt idx="2">
                  <c:v>4.3599999999999994</c:v>
                </c:pt>
                <c:pt idx="3">
                  <c:v>4.4680000000000035</c:v>
                </c:pt>
                <c:pt idx="4">
                  <c:v>2.6636000000000024</c:v>
                </c:pt>
                <c:pt idx="5">
                  <c:v>2.0407000000000011</c:v>
                </c:pt>
                <c:pt idx="6">
                  <c:v>1.5955999999999975</c:v>
                </c:pt>
                <c:pt idx="7">
                  <c:v>2.0814000000000021</c:v>
                </c:pt>
                <c:pt idx="8">
                  <c:v>1.3325000000000031</c:v>
                </c:pt>
                <c:pt idx="9">
                  <c:v>1.1154999999999973</c:v>
                </c:pt>
                <c:pt idx="10">
                  <c:v>3.4739999999999966</c:v>
                </c:pt>
                <c:pt idx="11">
                  <c:v>2.5039000000000016</c:v>
                </c:pt>
                <c:pt idx="12">
                  <c:v>1.8066999999999993</c:v>
                </c:pt>
                <c:pt idx="13">
                  <c:v>-23.489899999999999</c:v>
                </c:pt>
                <c:pt idx="14">
                  <c:v>-6.9572999999999965</c:v>
                </c:pt>
                <c:pt idx="15">
                  <c:v>-5.6417000000000002</c:v>
                </c:pt>
                <c:pt idx="16">
                  <c:v>5.0013999999999967</c:v>
                </c:pt>
                <c:pt idx="17">
                  <c:v>8.3815000000000026</c:v>
                </c:pt>
                <c:pt idx="18">
                  <c:v>4.1281000000000034</c:v>
                </c:pt>
                <c:pt idx="19">
                  <c:v>4.0234999999999985</c:v>
                </c:pt>
                <c:pt idx="20">
                  <c:v>4.7785000000000011</c:v>
                </c:pt>
                <c:pt idx="21">
                  <c:v>6.803600000000003</c:v>
                </c:pt>
                <c:pt idx="22">
                  <c:v>7.7862999999999971</c:v>
                </c:pt>
                <c:pt idx="23">
                  <c:v>6.2507999999999981</c:v>
                </c:pt>
                <c:pt idx="24">
                  <c:v>1.9891999999999967</c:v>
                </c:pt>
                <c:pt idx="25">
                  <c:v>1.4887000000000015</c:v>
                </c:pt>
                <c:pt idx="26">
                  <c:v>4.2601999999999975</c:v>
                </c:pt>
                <c:pt idx="27">
                  <c:v>6.3496999999999986</c:v>
                </c:pt>
                <c:pt idx="28">
                  <c:v>5.109499999999997</c:v>
                </c:pt>
                <c:pt idx="29">
                  <c:v>0.27040000000000219</c:v>
                </c:pt>
                <c:pt idx="30">
                  <c:v>4.9480000000000004</c:v>
                </c:pt>
                <c:pt idx="31">
                  <c:v>-3.2961000000000027</c:v>
                </c:pt>
                <c:pt idx="32">
                  <c:v>3.4061000000000021</c:v>
                </c:pt>
                <c:pt idx="33">
                  <c:v>3.7637</c:v>
                </c:pt>
                <c:pt idx="34">
                  <c:v>2.1285000000000025</c:v>
                </c:pt>
                <c:pt idx="35">
                  <c:v>3.1313999999999993</c:v>
                </c:pt>
                <c:pt idx="36">
                  <c:v>1.4271000000000029</c:v>
                </c:pt>
                <c:pt idx="37">
                  <c:v>0.16029999999999944</c:v>
                </c:pt>
                <c:pt idx="38">
                  <c:v>-7.9650999999999996</c:v>
                </c:pt>
                <c:pt idx="39">
                  <c:v>-13.799399999999999</c:v>
                </c:pt>
                <c:pt idx="40">
                  <c:v>-8.6004999999999967</c:v>
                </c:pt>
                <c:pt idx="41">
                  <c:v>4.4566999999999979</c:v>
                </c:pt>
                <c:pt idx="42">
                  <c:v>5.4866000000000028</c:v>
                </c:pt>
                <c:pt idx="43">
                  <c:v>4.9887999999999977</c:v>
                </c:pt>
                <c:pt idx="44">
                  <c:v>-0.69339999999999691</c:v>
                </c:pt>
                <c:pt idx="45">
                  <c:v>-1.6285999999999987</c:v>
                </c:pt>
                <c:pt idx="46">
                  <c:v>-3.2667000000000002</c:v>
                </c:pt>
                <c:pt idx="47">
                  <c:v>-2.0270999999999972</c:v>
                </c:pt>
                <c:pt idx="48">
                  <c:v>2.9046000000000021</c:v>
                </c:pt>
                <c:pt idx="49">
                  <c:v>5.0003000000000029</c:v>
                </c:pt>
                <c:pt idx="50">
                  <c:v>7.813600000000001</c:v>
                </c:pt>
              </c:numCache>
            </c:numRef>
          </c:val>
          <c:smooth val="0"/>
          <c:extLst>
            <c:ext xmlns:c16="http://schemas.microsoft.com/office/drawing/2014/chart" uri="{C3380CC4-5D6E-409C-BE32-E72D297353CC}">
              <c16:uniqueId val="{00000002-6F97-4575-8B54-B8ABF4D6E255}"/>
            </c:ext>
          </c:extLst>
        </c:ser>
        <c:dLbls>
          <c:showLegendKey val="0"/>
          <c:showVal val="0"/>
          <c:showCatName val="0"/>
          <c:showSerName val="0"/>
          <c:showPercent val="0"/>
          <c:showBubbleSize val="0"/>
        </c:dLbls>
        <c:smooth val="0"/>
        <c:axId val="2079164592"/>
        <c:axId val="2079163760"/>
      </c:lineChart>
      <c:dateAx>
        <c:axId val="2079164592"/>
        <c:scaling>
          <c:orientation val="minMax"/>
          <c:min val="44562"/>
        </c:scaling>
        <c:delete val="0"/>
        <c:axPos val="b"/>
        <c:numFmt formatCode="[$-409]mmm\-yy;@" sourceLinked="0"/>
        <c:majorTickMark val="in"/>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2079163760"/>
        <c:crosses val="autoZero"/>
        <c:auto val="1"/>
        <c:lblOffset val="100"/>
        <c:baseTimeUnit val="months"/>
      </c:dateAx>
      <c:valAx>
        <c:axId val="2079163760"/>
        <c:scaling>
          <c:orientation val="minMax"/>
          <c:max val="15"/>
          <c:min val="-15"/>
        </c:scaling>
        <c:delete val="0"/>
        <c:axPos val="l"/>
        <c:majorGridlines>
          <c:spPr>
            <a:ln w="9525" cap="flat" cmpd="sng" algn="ctr">
              <a:noFill/>
              <a:round/>
            </a:ln>
            <a:effectLst/>
          </c:spPr>
        </c:majorGridlines>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2079164592"/>
        <c:crosses val="autoZero"/>
        <c:crossBetween val="midCat"/>
      </c:valAx>
      <c:spPr>
        <a:noFill/>
        <a:ln>
          <a:noFill/>
        </a:ln>
        <a:effectLst/>
      </c:spPr>
    </c:plotArea>
    <c:legend>
      <c:legendPos val="t"/>
      <c:layout>
        <c:manualLayout>
          <c:xMode val="edge"/>
          <c:yMode val="edge"/>
          <c:x val="0.1657463910761155"/>
          <c:y val="1.7882466067289243E-2"/>
          <c:w val="0.66856113999857691"/>
          <c:h val="0.16182770899461923"/>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ysClr val="windowText" lastClr="000000"/>
                </a:solidFill>
                <a:latin typeface="Arial Narrow" panose="020B0606020202030204" pitchFamily="34" charset="0"/>
                <a:ea typeface="+mn-ea"/>
                <a:cs typeface="+mn-cs"/>
              </a:defRPr>
            </a:pPr>
            <a:r>
              <a:rPr lang="en-US" sz="1600" b="1" i="0" baseline="0">
                <a:effectLst/>
              </a:rPr>
              <a:t>China Activity Spillovers</a:t>
            </a:r>
            <a:endParaRPr lang="en-US" sz="1600">
              <a:effectLst/>
            </a:endParaRPr>
          </a:p>
          <a:p>
            <a:pPr marL="0" marR="0" lvl="0" indent="0" algn="l" defTabSz="914400" rtl="0" eaLnBrk="1" fontAlgn="auto" latinLnBrk="0" hangingPunct="1">
              <a:lnSpc>
                <a:spcPct val="100000"/>
              </a:lnSpc>
              <a:spcBef>
                <a:spcPts val="0"/>
              </a:spcBef>
              <a:spcAft>
                <a:spcPts val="0"/>
              </a:spcAft>
              <a:buClrTx/>
              <a:buSzTx/>
              <a:buFontTx/>
              <a:buNone/>
              <a:tabLst/>
              <a:defRPr b="1"/>
            </a:pPr>
            <a:r>
              <a:rPr lang="en-US" sz="1400" b="0" i="1" u="none" strike="noStrike" kern="1200" spc="0" baseline="0">
                <a:solidFill>
                  <a:sysClr val="windowText" lastClr="000000"/>
                </a:solidFill>
                <a:effectLst/>
                <a:latin typeface="Arial Narrow" panose="020B0606020202030204" pitchFamily="34" charset="0"/>
                <a:ea typeface="+mn-ea"/>
                <a:cs typeface="+mn-cs"/>
              </a:rPr>
              <a:t>(Change in Asia-Pacific growth, percentage points</a:t>
            </a:r>
            <a:r>
              <a:rPr lang="en-US" sz="1400" b="0" i="1" baseline="0">
                <a:effectLst/>
              </a:rPr>
              <a:t>)</a:t>
            </a:r>
            <a:endParaRPr lang="en-US" sz="1400">
              <a:effectLst/>
            </a:endParaRPr>
          </a:p>
        </c:rich>
      </c:tx>
      <c:layout>
        <c:manualLayout>
          <c:xMode val="edge"/>
          <c:yMode val="edge"/>
          <c:x val="1.8240376202974629E-2"/>
          <c:y val="1.4796587926509187E-2"/>
        </c:manualLayout>
      </c:layout>
      <c:overlay val="0"/>
      <c:spPr>
        <a:noFill/>
        <a:ln>
          <a:noFill/>
        </a:ln>
        <a:effectLst/>
      </c:spPr>
      <c:txPr>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0.11822178477690289"/>
          <c:y val="0.17317632270845301"/>
          <c:w val="0.84820570154718766"/>
          <c:h val="0.53619850797875745"/>
        </c:manualLayout>
      </c:layout>
      <c:lineChart>
        <c:grouping val="standard"/>
        <c:varyColors val="0"/>
        <c:ser>
          <c:idx val="0"/>
          <c:order val="0"/>
          <c:spPr>
            <a:ln w="28575" cap="rnd">
              <a:noFill/>
              <a:round/>
            </a:ln>
            <a:effectLst/>
          </c:spPr>
          <c:marker>
            <c:symbol val="diamond"/>
            <c:size val="12"/>
            <c:spPr>
              <a:solidFill>
                <a:srgbClr val="C00000"/>
              </a:solidFill>
              <a:ln w="9525">
                <a:solidFill>
                  <a:schemeClr val="tx1"/>
                </a:solidFill>
              </a:ln>
              <a:effectLst/>
            </c:spPr>
          </c:marker>
          <c:cat>
            <c:strRef>
              <c:f>'CHART FOR REO CHAPTER'!$C$2:$D$4</c:f>
              <c:strCache>
                <c:ptCount val="2"/>
                <c:pt idx="0">
                  <c:v>Consumption</c:v>
                </c:pt>
                <c:pt idx="1">
                  <c:v>Investment</c:v>
                </c:pt>
              </c:strCache>
            </c:strRef>
          </c:cat>
          <c:val>
            <c:numRef>
              <c:f>'CHART FOR REO CHAPTER'!$C$5:$D$5</c:f>
              <c:numCache>
                <c:formatCode>General</c:formatCode>
                <c:ptCount val="2"/>
                <c:pt idx="0" formatCode="0.00">
                  <c:v>0.59214455344234362</c:v>
                </c:pt>
              </c:numCache>
            </c:numRef>
          </c:val>
          <c:smooth val="0"/>
          <c:extLst>
            <c:ext xmlns:c16="http://schemas.microsoft.com/office/drawing/2014/chart" uri="{C3380CC4-5D6E-409C-BE32-E72D297353CC}">
              <c16:uniqueId val="{00000000-81C2-431E-8103-3FD92C7DD5AD}"/>
            </c:ext>
          </c:extLst>
        </c:ser>
        <c:ser>
          <c:idx val="2"/>
          <c:order val="2"/>
          <c:spPr>
            <a:ln w="28575" cap="rnd">
              <a:noFill/>
              <a:round/>
            </a:ln>
            <a:effectLst/>
          </c:spPr>
          <c:marker>
            <c:symbol val="circle"/>
            <c:size val="5"/>
            <c:spPr>
              <a:noFill/>
              <a:ln w="9525">
                <a:noFill/>
              </a:ln>
              <a:effectLst/>
            </c:spPr>
          </c:marker>
          <c:cat>
            <c:strRef>
              <c:f>'CHART FOR REO CHAPTER'!$C$2:$D$4</c:f>
              <c:strCache>
                <c:ptCount val="2"/>
                <c:pt idx="0">
                  <c:v>Consumption</c:v>
                </c:pt>
                <c:pt idx="1">
                  <c:v>Investment</c:v>
                </c:pt>
              </c:strCache>
            </c:strRef>
          </c:cat>
          <c:val>
            <c:numRef>
              <c:f>'CHART FOR REO CHAPTER'!$C$6:$D$6</c:f>
              <c:numCache>
                <c:formatCode>General</c:formatCode>
                <c:ptCount val="2"/>
                <c:pt idx="0" formatCode="0.00">
                  <c:v>0.43747041590376379</c:v>
                </c:pt>
              </c:numCache>
            </c:numRef>
          </c:val>
          <c:smooth val="0"/>
          <c:extLst>
            <c:ext xmlns:c16="http://schemas.microsoft.com/office/drawing/2014/chart" uri="{C3380CC4-5D6E-409C-BE32-E72D297353CC}">
              <c16:uniqueId val="{00000001-81C2-431E-8103-3FD92C7DD5AD}"/>
            </c:ext>
          </c:extLst>
        </c:ser>
        <c:ser>
          <c:idx val="3"/>
          <c:order val="3"/>
          <c:spPr>
            <a:ln w="28575" cap="rnd">
              <a:noFill/>
              <a:round/>
            </a:ln>
            <a:effectLst/>
          </c:spPr>
          <c:marker>
            <c:symbol val="circle"/>
            <c:size val="5"/>
            <c:spPr>
              <a:noFill/>
              <a:ln w="9525">
                <a:noFill/>
              </a:ln>
              <a:effectLst/>
            </c:spPr>
          </c:marker>
          <c:cat>
            <c:strRef>
              <c:f>'CHART FOR REO CHAPTER'!$C$2:$D$4</c:f>
              <c:strCache>
                <c:ptCount val="2"/>
                <c:pt idx="0">
                  <c:v>Consumption</c:v>
                </c:pt>
                <c:pt idx="1">
                  <c:v>Investment</c:v>
                </c:pt>
              </c:strCache>
            </c:strRef>
          </c:cat>
          <c:val>
            <c:numRef>
              <c:f>'CHART FOR REO CHAPTER'!$C$7:$D$7</c:f>
              <c:numCache>
                <c:formatCode>General</c:formatCode>
                <c:ptCount val="2"/>
                <c:pt idx="0" formatCode="0.00">
                  <c:v>0.74682296253766589</c:v>
                </c:pt>
              </c:numCache>
            </c:numRef>
          </c:val>
          <c:smooth val="0"/>
          <c:extLst>
            <c:ext xmlns:c16="http://schemas.microsoft.com/office/drawing/2014/chart" uri="{C3380CC4-5D6E-409C-BE32-E72D297353CC}">
              <c16:uniqueId val="{00000002-81C2-431E-8103-3FD92C7DD5AD}"/>
            </c:ext>
          </c:extLst>
        </c:ser>
        <c:dLbls>
          <c:showLegendKey val="0"/>
          <c:showVal val="0"/>
          <c:showCatName val="0"/>
          <c:showSerName val="0"/>
          <c:showPercent val="0"/>
          <c:showBubbleSize val="0"/>
        </c:dLbls>
        <c:hiLowLines>
          <c:spPr>
            <a:ln w="25400" cap="flat" cmpd="sng" algn="ctr">
              <a:solidFill>
                <a:schemeClr val="tx1">
                  <a:lumMod val="75000"/>
                  <a:lumOff val="25000"/>
                </a:schemeClr>
              </a:solidFill>
              <a:round/>
              <a:headEnd type="diamond"/>
              <a:tailEnd type="diamond"/>
            </a:ln>
            <a:effectLst/>
          </c:spPr>
        </c:hiLowLines>
        <c:marker val="1"/>
        <c:smooth val="0"/>
        <c:axId val="1120850383"/>
        <c:axId val="1264615951"/>
      </c:lineChart>
      <c:lineChart>
        <c:grouping val="standard"/>
        <c:varyColors val="0"/>
        <c:ser>
          <c:idx val="1"/>
          <c:order val="1"/>
          <c:spPr>
            <a:ln w="28575" cap="rnd">
              <a:noFill/>
              <a:round/>
            </a:ln>
            <a:effectLst/>
          </c:spPr>
          <c:marker>
            <c:symbol val="diamond"/>
            <c:size val="10"/>
            <c:spPr>
              <a:solidFill>
                <a:srgbClr val="AF272F"/>
              </a:solidFill>
              <a:ln w="9525">
                <a:solidFill>
                  <a:schemeClr val="tx1"/>
                </a:solidFill>
              </a:ln>
              <a:effectLst/>
            </c:spPr>
          </c:marker>
          <c:errBars>
            <c:errDir val="y"/>
            <c:errBarType val="both"/>
            <c:errValType val="cust"/>
            <c:noEndCap val="0"/>
            <c:plus>
              <c:numRef>
                <c:f>'CHART FOR REO CHAPTER'!$D$17</c:f>
                <c:numCache>
                  <c:formatCode>General</c:formatCode>
                  <c:ptCount val="1"/>
                </c:numCache>
              </c:numRef>
            </c:plus>
            <c:minus>
              <c:numRef>
                <c:f>'CHART FOR REO CHAPTER'!$D$18</c:f>
                <c:numCache>
                  <c:formatCode>General</c:formatCode>
                  <c:ptCount val="1"/>
                </c:numCache>
              </c:numRef>
            </c:minus>
            <c:spPr>
              <a:noFill/>
              <a:ln w="9525" cap="flat" cmpd="sng" algn="ctr">
                <a:solidFill>
                  <a:schemeClr val="tx1">
                    <a:lumMod val="65000"/>
                    <a:lumOff val="35000"/>
                  </a:schemeClr>
                </a:solidFill>
                <a:round/>
              </a:ln>
              <a:effectLst/>
            </c:spPr>
          </c:errBars>
          <c:cat>
            <c:strRef>
              <c:f>'CHART FOR REO CHAPTER'!$C$2:$D$4</c:f>
              <c:strCache>
                <c:ptCount val="2"/>
                <c:pt idx="0">
                  <c:v>Consumption</c:v>
                </c:pt>
                <c:pt idx="1">
                  <c:v>Investment</c:v>
                </c:pt>
              </c:strCache>
            </c:strRef>
          </c:cat>
          <c:val>
            <c:numRef>
              <c:f>'CHART FOR REO CHAPTER'!$C$8:$D$8</c:f>
              <c:numCache>
                <c:formatCode>0.00</c:formatCode>
                <c:ptCount val="2"/>
                <c:pt idx="1">
                  <c:v>0.11102476022601408</c:v>
                </c:pt>
              </c:numCache>
            </c:numRef>
          </c:val>
          <c:smooth val="0"/>
          <c:extLst>
            <c:ext xmlns:c16="http://schemas.microsoft.com/office/drawing/2014/chart" uri="{C3380CC4-5D6E-409C-BE32-E72D297353CC}">
              <c16:uniqueId val="{00000003-81C2-431E-8103-3FD92C7DD5AD}"/>
            </c:ext>
          </c:extLst>
        </c:ser>
        <c:ser>
          <c:idx val="4"/>
          <c:order val="4"/>
          <c:spPr>
            <a:ln w="28575" cap="rnd">
              <a:noFill/>
              <a:round/>
            </a:ln>
            <a:effectLst/>
          </c:spPr>
          <c:marker>
            <c:symbol val="circle"/>
            <c:size val="5"/>
            <c:spPr>
              <a:noFill/>
              <a:ln w="9525">
                <a:noFill/>
              </a:ln>
              <a:effectLst/>
            </c:spPr>
          </c:marker>
          <c:cat>
            <c:strRef>
              <c:f>'CHART FOR REO CHAPTER'!$C$2:$D$4</c:f>
              <c:strCache>
                <c:ptCount val="2"/>
                <c:pt idx="0">
                  <c:v>Consumption</c:v>
                </c:pt>
                <c:pt idx="1">
                  <c:v>Investment</c:v>
                </c:pt>
              </c:strCache>
            </c:strRef>
          </c:cat>
          <c:val>
            <c:numRef>
              <c:f>'CHART FOR REO CHAPTER'!$C$9:$D$9</c:f>
              <c:numCache>
                <c:formatCode>0.00</c:formatCode>
                <c:ptCount val="2"/>
                <c:pt idx="1">
                  <c:v>5.7117827905031657E-2</c:v>
                </c:pt>
              </c:numCache>
            </c:numRef>
          </c:val>
          <c:smooth val="0"/>
          <c:extLst>
            <c:ext xmlns:c16="http://schemas.microsoft.com/office/drawing/2014/chart" uri="{C3380CC4-5D6E-409C-BE32-E72D297353CC}">
              <c16:uniqueId val="{00000004-81C2-431E-8103-3FD92C7DD5AD}"/>
            </c:ext>
          </c:extLst>
        </c:ser>
        <c:ser>
          <c:idx val="5"/>
          <c:order val="5"/>
          <c:spPr>
            <a:ln w="28575" cap="rnd">
              <a:noFill/>
              <a:round/>
            </a:ln>
            <a:effectLst/>
          </c:spPr>
          <c:marker>
            <c:symbol val="circle"/>
            <c:size val="10"/>
            <c:spPr>
              <a:noFill/>
              <a:ln w="9525">
                <a:noFill/>
              </a:ln>
              <a:effectLst/>
            </c:spPr>
          </c:marker>
          <c:cat>
            <c:strRef>
              <c:f>'CHART FOR REO CHAPTER'!$C$2:$D$4</c:f>
              <c:strCache>
                <c:ptCount val="2"/>
                <c:pt idx="0">
                  <c:v>Consumption</c:v>
                </c:pt>
                <c:pt idx="1">
                  <c:v>Investment</c:v>
                </c:pt>
              </c:strCache>
            </c:strRef>
          </c:cat>
          <c:val>
            <c:numRef>
              <c:f>'CHART FOR REO CHAPTER'!$C$10:$D$10</c:f>
              <c:numCache>
                <c:formatCode>0.00</c:formatCode>
                <c:ptCount val="2"/>
                <c:pt idx="1">
                  <c:v>0.16493131985875045</c:v>
                </c:pt>
              </c:numCache>
            </c:numRef>
          </c:val>
          <c:smooth val="0"/>
          <c:extLst>
            <c:ext xmlns:c16="http://schemas.microsoft.com/office/drawing/2014/chart" uri="{C3380CC4-5D6E-409C-BE32-E72D297353CC}">
              <c16:uniqueId val="{00000005-81C2-431E-8103-3FD92C7DD5AD}"/>
            </c:ext>
          </c:extLst>
        </c:ser>
        <c:dLbls>
          <c:showLegendKey val="0"/>
          <c:showVal val="0"/>
          <c:showCatName val="0"/>
          <c:showSerName val="0"/>
          <c:showPercent val="0"/>
          <c:showBubbleSize val="0"/>
        </c:dLbls>
        <c:hiLowLines>
          <c:spPr>
            <a:ln w="25400" cap="flat" cmpd="sng" algn="ctr">
              <a:solidFill>
                <a:schemeClr val="tx1">
                  <a:lumMod val="75000"/>
                  <a:lumOff val="25000"/>
                </a:schemeClr>
              </a:solidFill>
              <a:round/>
              <a:headEnd type="diamond"/>
              <a:tailEnd type="diamond"/>
            </a:ln>
            <a:effectLst/>
          </c:spPr>
        </c:hiLowLines>
        <c:marker val="1"/>
        <c:smooth val="0"/>
        <c:axId val="1118129263"/>
        <c:axId val="1841907839"/>
      </c:lineChart>
      <c:catAx>
        <c:axId val="1120850383"/>
        <c:scaling>
          <c:orientation val="minMax"/>
        </c:scaling>
        <c:delete val="0"/>
        <c:axPos val="b"/>
        <c:numFmt formatCode="General" sourceLinked="1"/>
        <c:majorTickMark val="in"/>
        <c:minorTickMark val="none"/>
        <c:tickLblPos val="low"/>
        <c:spPr>
          <a:noFill/>
          <a:ln w="3175" cap="flat" cmpd="sng" algn="ctr">
            <a:solidFill>
              <a:schemeClr val="tx1"/>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1264615951"/>
        <c:crosses val="autoZero"/>
        <c:auto val="1"/>
        <c:lblAlgn val="ctr"/>
        <c:lblOffset val="100"/>
        <c:noMultiLvlLbl val="0"/>
      </c:catAx>
      <c:valAx>
        <c:axId val="1264615951"/>
        <c:scaling>
          <c:orientation val="minMax"/>
          <c:min val="0"/>
        </c:scaling>
        <c:delete val="0"/>
        <c:axPos val="l"/>
        <c:majorGridlines>
          <c:spPr>
            <a:ln w="9525" cap="flat" cmpd="sng" algn="ctr">
              <a:noFill/>
              <a:round/>
            </a:ln>
            <a:effectLst/>
          </c:spPr>
        </c:majorGridlines>
        <c:numFmt formatCode="0.0" sourceLinked="0"/>
        <c:majorTickMark val="in"/>
        <c:minorTickMark val="none"/>
        <c:tickLblPos val="nextTo"/>
        <c:spPr>
          <a:noFill/>
          <a:ln w="3175">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1120850383"/>
        <c:crosses val="autoZero"/>
        <c:crossBetween val="between"/>
        <c:majorUnit val="0.2"/>
      </c:valAx>
      <c:valAx>
        <c:axId val="1841907839"/>
        <c:scaling>
          <c:orientation val="minMax"/>
        </c:scaling>
        <c:delete val="1"/>
        <c:axPos val="r"/>
        <c:numFmt formatCode="0.00" sourceLinked="1"/>
        <c:majorTickMark val="in"/>
        <c:minorTickMark val="none"/>
        <c:tickLblPos val="nextTo"/>
        <c:crossAx val="1118129263"/>
        <c:crosses val="max"/>
        <c:crossBetween val="between"/>
      </c:valAx>
      <c:catAx>
        <c:axId val="1118129263"/>
        <c:scaling>
          <c:orientation val="minMax"/>
        </c:scaling>
        <c:delete val="1"/>
        <c:axPos val="b"/>
        <c:numFmt formatCode="General" sourceLinked="1"/>
        <c:majorTickMark val="out"/>
        <c:minorTickMark val="none"/>
        <c:tickLblPos val="nextTo"/>
        <c:crossAx val="184190783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1600" b="1">
                <a:solidFill>
                  <a:schemeClr val="tx1"/>
                </a:solidFill>
                <a:latin typeface="Arial Narrow" panose="020B0606020202030204" pitchFamily="34" charset="0"/>
              </a:rPr>
              <a:t>Contributions to Headline Inflation</a:t>
            </a:r>
          </a:p>
          <a:p>
            <a:pPr algn="l">
              <a:defRPr/>
            </a:pPr>
            <a:r>
              <a:rPr lang="en-US" sz="1400" b="0" i="1">
                <a:solidFill>
                  <a:schemeClr val="tx1"/>
                </a:solidFill>
                <a:latin typeface="Arial Narrow" panose="020B0606020202030204" pitchFamily="34" charset="0"/>
              </a:rPr>
              <a:t>(Percent)</a:t>
            </a:r>
          </a:p>
        </c:rich>
      </c:tx>
      <c:layout>
        <c:manualLayout>
          <c:xMode val="edge"/>
          <c:yMode val="edge"/>
          <c:x val="1.3490196078431362E-2"/>
          <c:y val="1.0245151847786316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5679381802699398E-2"/>
          <c:y val="0.17415755322251386"/>
          <c:w val="0.93983460015997877"/>
          <c:h val="0.57416440508666478"/>
        </c:manualLayout>
      </c:layout>
      <c:barChart>
        <c:barDir val="col"/>
        <c:grouping val="stacked"/>
        <c:varyColors val="0"/>
        <c:ser>
          <c:idx val="0"/>
          <c:order val="0"/>
          <c:tx>
            <c:strRef>
              <c:f>groups_charts!$C$1</c:f>
              <c:strCache>
                <c:ptCount val="1"/>
                <c:pt idx="0">
                  <c:v>Food</c:v>
                </c:pt>
              </c:strCache>
            </c:strRef>
          </c:tx>
          <c:spPr>
            <a:solidFill>
              <a:srgbClr val="007367"/>
            </a:solidFill>
            <a:ln>
              <a:noFill/>
            </a:ln>
            <a:effectLst/>
          </c:spPr>
          <c:invertIfNegative val="0"/>
          <c:cat>
            <c:multiLvlStrRef>
              <c:f>groups_charts!$A$2:$B$30</c:f>
              <c:multiLvlStrCache>
                <c:ptCount val="29"/>
                <c:lvl>
                  <c:pt idx="0">
                    <c:v>20</c:v>
                  </c:pt>
                  <c:pt idx="1">
                    <c:v>21</c:v>
                  </c:pt>
                  <c:pt idx="2">
                    <c:v>22</c:v>
                  </c:pt>
                  <c:pt idx="3">
                    <c:v>23*</c:v>
                  </c:pt>
                  <c:pt idx="5">
                    <c:v>20</c:v>
                  </c:pt>
                  <c:pt idx="6">
                    <c:v>21</c:v>
                  </c:pt>
                  <c:pt idx="7">
                    <c:v>22</c:v>
                  </c:pt>
                  <c:pt idx="8">
                    <c:v>23*</c:v>
                  </c:pt>
                  <c:pt idx="10">
                    <c:v>20</c:v>
                  </c:pt>
                  <c:pt idx="11">
                    <c:v>21</c:v>
                  </c:pt>
                  <c:pt idx="12">
                    <c:v>22</c:v>
                  </c:pt>
                  <c:pt idx="13">
                    <c:v>23*</c:v>
                  </c:pt>
                  <c:pt idx="15">
                    <c:v>20</c:v>
                  </c:pt>
                  <c:pt idx="16">
                    <c:v>21</c:v>
                  </c:pt>
                  <c:pt idx="17">
                    <c:v>22</c:v>
                  </c:pt>
                  <c:pt idx="18">
                    <c:v>23*</c:v>
                  </c:pt>
                  <c:pt idx="20">
                    <c:v>20</c:v>
                  </c:pt>
                  <c:pt idx="21">
                    <c:v>21</c:v>
                  </c:pt>
                  <c:pt idx="22">
                    <c:v>22</c:v>
                  </c:pt>
                  <c:pt idx="23">
                    <c:v>23*</c:v>
                  </c:pt>
                  <c:pt idx="25">
                    <c:v>20</c:v>
                  </c:pt>
                  <c:pt idx="26">
                    <c:v>21</c:v>
                  </c:pt>
                  <c:pt idx="27">
                    <c:v>22</c:v>
                  </c:pt>
                  <c:pt idx="28">
                    <c:v>23*</c:v>
                  </c:pt>
                </c:lvl>
                <c:lvl>
                  <c:pt idx="0">
                    <c:v>China</c:v>
                  </c:pt>
                  <c:pt idx="5">
                    <c:v>Asia Excl. China</c:v>
                  </c:pt>
                  <c:pt idx="10">
                    <c:v>Rest of the World</c:v>
                  </c:pt>
                  <c:pt idx="15">
                    <c:v>Japan</c:v>
                  </c:pt>
                  <c:pt idx="20">
                    <c:v>Asia Excl. JPN</c:v>
                  </c:pt>
                  <c:pt idx="25">
                    <c:v>Rest of the World</c:v>
                  </c:pt>
                </c:lvl>
              </c:multiLvlStrCache>
            </c:multiLvlStrRef>
          </c:cat>
          <c:val>
            <c:numRef>
              <c:f>groups_charts!$C$2:$C$30</c:f>
              <c:numCache>
                <c:formatCode>0</c:formatCode>
                <c:ptCount val="29"/>
                <c:pt idx="0">
                  <c:v>0.28623852133750916</c:v>
                </c:pt>
                <c:pt idx="1">
                  <c:v>-0.26076459884643555</c:v>
                </c:pt>
                <c:pt idx="2">
                  <c:v>1.0338085889816284</c:v>
                </c:pt>
                <c:pt idx="3">
                  <c:v>1.1298460960388184</c:v>
                </c:pt>
                <c:pt idx="5">
                  <c:v>1.0133219957351685</c:v>
                </c:pt>
                <c:pt idx="6">
                  <c:v>0.82713413238525391</c:v>
                </c:pt>
                <c:pt idx="7">
                  <c:v>2.3707075119018555</c:v>
                </c:pt>
                <c:pt idx="8">
                  <c:v>2.3637182712554932</c:v>
                </c:pt>
                <c:pt idx="10">
                  <c:v>1.4691821336746216</c:v>
                </c:pt>
                <c:pt idx="11">
                  <c:v>1.8396147489547729</c:v>
                </c:pt>
                <c:pt idx="12">
                  <c:v>4.5417704582214355</c:v>
                </c:pt>
                <c:pt idx="13">
                  <c:v>4.2966833114624023</c:v>
                </c:pt>
                <c:pt idx="15">
                  <c:v>-9.1682776808738708E-2</c:v>
                </c:pt>
                <c:pt idx="16">
                  <c:v>0.36783462762832642</c:v>
                </c:pt>
                <c:pt idx="17">
                  <c:v>2.4230666160583496</c:v>
                </c:pt>
                <c:pt idx="18">
                  <c:v>2.0479171276092529</c:v>
                </c:pt>
                <c:pt idx="20">
                  <c:v>0.38100194931030273</c:v>
                </c:pt>
                <c:pt idx="21">
                  <c:v>0.65946567058563232</c:v>
                </c:pt>
                <c:pt idx="22">
                  <c:v>1.3129280805587769</c:v>
                </c:pt>
                <c:pt idx="23">
                  <c:v>1.072222113609314</c:v>
                </c:pt>
                <c:pt idx="25">
                  <c:v>0.11369699239730835</c:v>
                </c:pt>
                <c:pt idx="26">
                  <c:v>0.35376965999603271</c:v>
                </c:pt>
                <c:pt idx="27">
                  <c:v>1.7960308790206909</c:v>
                </c:pt>
                <c:pt idx="28">
                  <c:v>1.6335518360137939</c:v>
                </c:pt>
              </c:numCache>
            </c:numRef>
          </c:val>
          <c:extLst>
            <c:ext xmlns:c16="http://schemas.microsoft.com/office/drawing/2014/chart" uri="{C3380CC4-5D6E-409C-BE32-E72D297353CC}">
              <c16:uniqueId val="{00000000-B71F-462D-8252-9C676A3E5E4B}"/>
            </c:ext>
          </c:extLst>
        </c:ser>
        <c:ser>
          <c:idx val="1"/>
          <c:order val="1"/>
          <c:tx>
            <c:strRef>
              <c:f>groups_charts!$D$1</c:f>
              <c:strCache>
                <c:ptCount val="1"/>
                <c:pt idx="0">
                  <c:v>Energy/Fuel/Transport</c:v>
                </c:pt>
              </c:strCache>
            </c:strRef>
          </c:tx>
          <c:spPr>
            <a:solidFill>
              <a:srgbClr val="A5A5A5"/>
            </a:solidFill>
            <a:ln>
              <a:noFill/>
            </a:ln>
            <a:effectLst/>
          </c:spPr>
          <c:invertIfNegative val="0"/>
          <c:cat>
            <c:multiLvlStrRef>
              <c:f>groups_charts!$A$2:$B$30</c:f>
              <c:multiLvlStrCache>
                <c:ptCount val="29"/>
                <c:lvl>
                  <c:pt idx="0">
                    <c:v>20</c:v>
                  </c:pt>
                  <c:pt idx="1">
                    <c:v>21</c:v>
                  </c:pt>
                  <c:pt idx="2">
                    <c:v>22</c:v>
                  </c:pt>
                  <c:pt idx="3">
                    <c:v>23*</c:v>
                  </c:pt>
                  <c:pt idx="5">
                    <c:v>20</c:v>
                  </c:pt>
                  <c:pt idx="6">
                    <c:v>21</c:v>
                  </c:pt>
                  <c:pt idx="7">
                    <c:v>22</c:v>
                  </c:pt>
                  <c:pt idx="8">
                    <c:v>23*</c:v>
                  </c:pt>
                  <c:pt idx="10">
                    <c:v>20</c:v>
                  </c:pt>
                  <c:pt idx="11">
                    <c:v>21</c:v>
                  </c:pt>
                  <c:pt idx="12">
                    <c:v>22</c:v>
                  </c:pt>
                  <c:pt idx="13">
                    <c:v>23*</c:v>
                  </c:pt>
                  <c:pt idx="15">
                    <c:v>20</c:v>
                  </c:pt>
                  <c:pt idx="16">
                    <c:v>21</c:v>
                  </c:pt>
                  <c:pt idx="17">
                    <c:v>22</c:v>
                  </c:pt>
                  <c:pt idx="18">
                    <c:v>23*</c:v>
                  </c:pt>
                  <c:pt idx="20">
                    <c:v>20</c:v>
                  </c:pt>
                  <c:pt idx="21">
                    <c:v>21</c:v>
                  </c:pt>
                  <c:pt idx="22">
                    <c:v>22</c:v>
                  </c:pt>
                  <c:pt idx="23">
                    <c:v>23*</c:v>
                  </c:pt>
                  <c:pt idx="25">
                    <c:v>20</c:v>
                  </c:pt>
                  <c:pt idx="26">
                    <c:v>21</c:v>
                  </c:pt>
                  <c:pt idx="27">
                    <c:v>22</c:v>
                  </c:pt>
                  <c:pt idx="28">
                    <c:v>23*</c:v>
                  </c:pt>
                </c:lvl>
                <c:lvl>
                  <c:pt idx="0">
                    <c:v>China</c:v>
                  </c:pt>
                  <c:pt idx="5">
                    <c:v>Asia Excl. China</c:v>
                  </c:pt>
                  <c:pt idx="10">
                    <c:v>Rest of the World</c:v>
                  </c:pt>
                  <c:pt idx="15">
                    <c:v>Japan</c:v>
                  </c:pt>
                  <c:pt idx="20">
                    <c:v>Asia Excl. JPN</c:v>
                  </c:pt>
                  <c:pt idx="25">
                    <c:v>Rest of the World</c:v>
                  </c:pt>
                </c:lvl>
              </c:multiLvlStrCache>
            </c:multiLvlStrRef>
          </c:cat>
          <c:val>
            <c:numRef>
              <c:f>groups_charts!$D$2:$D$30</c:f>
              <c:numCache>
                <c:formatCode>0</c:formatCode>
                <c:ptCount val="29"/>
                <c:pt idx="0">
                  <c:v>-4.6063851565122604E-2</c:v>
                </c:pt>
                <c:pt idx="1">
                  <c:v>0.17874811589717865</c:v>
                </c:pt>
                <c:pt idx="2">
                  <c:v>4.2572062462568283E-2</c:v>
                </c:pt>
                <c:pt idx="3">
                  <c:v>4.664863646030426E-2</c:v>
                </c:pt>
                <c:pt idx="5">
                  <c:v>-6.475522369146347E-2</c:v>
                </c:pt>
                <c:pt idx="6">
                  <c:v>0.41959643363952637</c:v>
                </c:pt>
                <c:pt idx="7">
                  <c:v>0.48546326160430908</c:v>
                </c:pt>
                <c:pt idx="8">
                  <c:v>0.41714993119239807</c:v>
                </c:pt>
                <c:pt idx="10">
                  <c:v>0.66318291425704956</c:v>
                </c:pt>
                <c:pt idx="11">
                  <c:v>1.5168939828872681</c:v>
                </c:pt>
                <c:pt idx="12">
                  <c:v>1.6838042736053467</c:v>
                </c:pt>
                <c:pt idx="13">
                  <c:v>1.5336098670959473</c:v>
                </c:pt>
                <c:pt idx="15">
                  <c:v>-0.5129743218421936</c:v>
                </c:pt>
                <c:pt idx="16">
                  <c:v>0.87323242425918579</c:v>
                </c:pt>
                <c:pt idx="17">
                  <c:v>1.3880293369293213</c:v>
                </c:pt>
                <c:pt idx="18">
                  <c:v>1.398715615272522</c:v>
                </c:pt>
                <c:pt idx="20">
                  <c:v>-0.24185562133789063</c:v>
                </c:pt>
                <c:pt idx="21">
                  <c:v>0.28056585788726807</c:v>
                </c:pt>
                <c:pt idx="22">
                  <c:v>0.26203733682632446</c:v>
                </c:pt>
                <c:pt idx="23">
                  <c:v>0.32312431931495667</c:v>
                </c:pt>
                <c:pt idx="25">
                  <c:v>0.1133749932050705</c:v>
                </c:pt>
                <c:pt idx="26">
                  <c:v>1.809067964553833</c:v>
                </c:pt>
                <c:pt idx="27">
                  <c:v>3.2653958797454834</c:v>
                </c:pt>
                <c:pt idx="28">
                  <c:v>2.3920323848724365</c:v>
                </c:pt>
              </c:numCache>
            </c:numRef>
          </c:val>
          <c:extLst>
            <c:ext xmlns:c16="http://schemas.microsoft.com/office/drawing/2014/chart" uri="{C3380CC4-5D6E-409C-BE32-E72D297353CC}">
              <c16:uniqueId val="{00000001-B71F-462D-8252-9C676A3E5E4B}"/>
            </c:ext>
          </c:extLst>
        </c:ser>
        <c:ser>
          <c:idx val="2"/>
          <c:order val="2"/>
          <c:tx>
            <c:strRef>
              <c:f>groups_charts!$E$1</c:f>
              <c:strCache>
                <c:ptCount val="1"/>
                <c:pt idx="0">
                  <c:v>Other categories (core)</c:v>
                </c:pt>
              </c:strCache>
            </c:strRef>
          </c:tx>
          <c:spPr>
            <a:solidFill>
              <a:srgbClr val="C00000"/>
            </a:solidFill>
            <a:ln>
              <a:noFill/>
            </a:ln>
            <a:effectLst/>
          </c:spPr>
          <c:invertIfNegative val="0"/>
          <c:cat>
            <c:multiLvlStrRef>
              <c:f>groups_charts!$A$2:$B$30</c:f>
              <c:multiLvlStrCache>
                <c:ptCount val="29"/>
                <c:lvl>
                  <c:pt idx="0">
                    <c:v>20</c:v>
                  </c:pt>
                  <c:pt idx="1">
                    <c:v>21</c:v>
                  </c:pt>
                  <c:pt idx="2">
                    <c:v>22</c:v>
                  </c:pt>
                  <c:pt idx="3">
                    <c:v>23*</c:v>
                  </c:pt>
                  <c:pt idx="5">
                    <c:v>20</c:v>
                  </c:pt>
                  <c:pt idx="6">
                    <c:v>21</c:v>
                  </c:pt>
                  <c:pt idx="7">
                    <c:v>22</c:v>
                  </c:pt>
                  <c:pt idx="8">
                    <c:v>23*</c:v>
                  </c:pt>
                  <c:pt idx="10">
                    <c:v>20</c:v>
                  </c:pt>
                  <c:pt idx="11">
                    <c:v>21</c:v>
                  </c:pt>
                  <c:pt idx="12">
                    <c:v>22</c:v>
                  </c:pt>
                  <c:pt idx="13">
                    <c:v>23*</c:v>
                  </c:pt>
                  <c:pt idx="15">
                    <c:v>20</c:v>
                  </c:pt>
                  <c:pt idx="16">
                    <c:v>21</c:v>
                  </c:pt>
                  <c:pt idx="17">
                    <c:v>22</c:v>
                  </c:pt>
                  <c:pt idx="18">
                    <c:v>23*</c:v>
                  </c:pt>
                  <c:pt idx="20">
                    <c:v>20</c:v>
                  </c:pt>
                  <c:pt idx="21">
                    <c:v>21</c:v>
                  </c:pt>
                  <c:pt idx="22">
                    <c:v>22</c:v>
                  </c:pt>
                  <c:pt idx="23">
                    <c:v>23*</c:v>
                  </c:pt>
                  <c:pt idx="25">
                    <c:v>20</c:v>
                  </c:pt>
                  <c:pt idx="26">
                    <c:v>21</c:v>
                  </c:pt>
                  <c:pt idx="27">
                    <c:v>22</c:v>
                  </c:pt>
                  <c:pt idx="28">
                    <c:v>23*</c:v>
                  </c:pt>
                </c:lvl>
                <c:lvl>
                  <c:pt idx="0">
                    <c:v>China</c:v>
                  </c:pt>
                  <c:pt idx="5">
                    <c:v>Asia Excl. China</c:v>
                  </c:pt>
                  <c:pt idx="10">
                    <c:v>Rest of the World</c:v>
                  </c:pt>
                  <c:pt idx="15">
                    <c:v>Japan</c:v>
                  </c:pt>
                  <c:pt idx="20">
                    <c:v>Asia Excl. JPN</c:v>
                  </c:pt>
                  <c:pt idx="25">
                    <c:v>Rest of the World</c:v>
                  </c:pt>
                </c:lvl>
              </c:multiLvlStrCache>
            </c:multiLvlStrRef>
          </c:cat>
          <c:val>
            <c:numRef>
              <c:f>groups_charts!$E$2:$E$30</c:f>
              <c:numCache>
                <c:formatCode>0</c:formatCode>
                <c:ptCount val="29"/>
                <c:pt idx="0">
                  <c:v>-3.9894271641969681E-2</c:v>
                </c:pt>
                <c:pt idx="1">
                  <c:v>1.5311470031738281</c:v>
                </c:pt>
                <c:pt idx="2">
                  <c:v>0.75595110654830933</c:v>
                </c:pt>
                <c:pt idx="3">
                  <c:v>0.57096302509307861</c:v>
                </c:pt>
                <c:pt idx="5">
                  <c:v>0.60024130344390869</c:v>
                </c:pt>
                <c:pt idx="6">
                  <c:v>2.0015859603881836</c:v>
                </c:pt>
                <c:pt idx="7">
                  <c:v>2.9681642055511475</c:v>
                </c:pt>
                <c:pt idx="8">
                  <c:v>2.8251192569732666</c:v>
                </c:pt>
                <c:pt idx="10">
                  <c:v>0.85792070627212524</c:v>
                </c:pt>
                <c:pt idx="11">
                  <c:v>3.8764152526855469</c:v>
                </c:pt>
                <c:pt idx="12">
                  <c:v>5.6796989440917969</c:v>
                </c:pt>
                <c:pt idx="13">
                  <c:v>6.0988993644714355</c:v>
                </c:pt>
                <c:pt idx="15">
                  <c:v>-0.58937269449234009</c:v>
                </c:pt>
                <c:pt idx="16">
                  <c:v>-0.43542754650115967</c:v>
                </c:pt>
                <c:pt idx="17">
                  <c:v>0.18490815162658691</c:v>
                </c:pt>
                <c:pt idx="18">
                  <c:v>0.94020664691925049</c:v>
                </c:pt>
                <c:pt idx="20">
                  <c:v>4.6318009495735168E-2</c:v>
                </c:pt>
                <c:pt idx="21">
                  <c:v>2.37693190574646</c:v>
                </c:pt>
                <c:pt idx="22">
                  <c:v>2.991478443145752</c:v>
                </c:pt>
                <c:pt idx="23">
                  <c:v>1.9296053647994995</c:v>
                </c:pt>
                <c:pt idx="25">
                  <c:v>8.717663586139679E-2</c:v>
                </c:pt>
                <c:pt idx="26">
                  <c:v>2.3590943813323975</c:v>
                </c:pt>
                <c:pt idx="27">
                  <c:v>3.2025892734527588</c:v>
                </c:pt>
                <c:pt idx="28">
                  <c:v>3.0591156482696533</c:v>
                </c:pt>
              </c:numCache>
            </c:numRef>
          </c:val>
          <c:extLst>
            <c:ext xmlns:c16="http://schemas.microsoft.com/office/drawing/2014/chart" uri="{C3380CC4-5D6E-409C-BE32-E72D297353CC}">
              <c16:uniqueId val="{00000002-B71F-462D-8252-9C676A3E5E4B}"/>
            </c:ext>
          </c:extLst>
        </c:ser>
        <c:dLbls>
          <c:showLegendKey val="0"/>
          <c:showVal val="0"/>
          <c:showCatName val="0"/>
          <c:showSerName val="0"/>
          <c:showPercent val="0"/>
          <c:showBubbleSize val="0"/>
        </c:dLbls>
        <c:gapWidth val="100"/>
        <c:overlap val="100"/>
        <c:axId val="281947648"/>
        <c:axId val="281948480"/>
      </c:barChart>
      <c:lineChart>
        <c:grouping val="standard"/>
        <c:varyColors val="0"/>
        <c:ser>
          <c:idx val="3"/>
          <c:order val="3"/>
          <c:tx>
            <c:strRef>
              <c:f>groups_charts!$F$1</c:f>
              <c:strCache>
                <c:ptCount val="1"/>
                <c:pt idx="0">
                  <c:v>Headline CPI</c:v>
                </c:pt>
              </c:strCache>
            </c:strRef>
          </c:tx>
          <c:spPr>
            <a:ln w="28575" cap="rnd">
              <a:solidFill>
                <a:schemeClr val="tx1"/>
              </a:solidFill>
              <a:round/>
            </a:ln>
            <a:effectLst/>
          </c:spPr>
          <c:marker>
            <c:symbol val="none"/>
          </c:marker>
          <c:cat>
            <c:multiLvlStrRef>
              <c:f>groups_charts!$A$2:$B$30</c:f>
              <c:multiLvlStrCache>
                <c:ptCount val="29"/>
                <c:lvl>
                  <c:pt idx="0">
                    <c:v>20</c:v>
                  </c:pt>
                  <c:pt idx="1">
                    <c:v>21</c:v>
                  </c:pt>
                  <c:pt idx="2">
                    <c:v>22</c:v>
                  </c:pt>
                  <c:pt idx="3">
                    <c:v>23*</c:v>
                  </c:pt>
                  <c:pt idx="5">
                    <c:v>20</c:v>
                  </c:pt>
                  <c:pt idx="6">
                    <c:v>21</c:v>
                  </c:pt>
                  <c:pt idx="7">
                    <c:v>22</c:v>
                  </c:pt>
                  <c:pt idx="8">
                    <c:v>23*</c:v>
                  </c:pt>
                  <c:pt idx="10">
                    <c:v>20</c:v>
                  </c:pt>
                  <c:pt idx="11">
                    <c:v>21</c:v>
                  </c:pt>
                  <c:pt idx="12">
                    <c:v>22</c:v>
                  </c:pt>
                  <c:pt idx="13">
                    <c:v>23*</c:v>
                  </c:pt>
                  <c:pt idx="15">
                    <c:v>20</c:v>
                  </c:pt>
                  <c:pt idx="16">
                    <c:v>21</c:v>
                  </c:pt>
                  <c:pt idx="17">
                    <c:v>22</c:v>
                  </c:pt>
                  <c:pt idx="18">
                    <c:v>23*</c:v>
                  </c:pt>
                  <c:pt idx="20">
                    <c:v>20</c:v>
                  </c:pt>
                  <c:pt idx="21">
                    <c:v>21</c:v>
                  </c:pt>
                  <c:pt idx="22">
                    <c:v>22</c:v>
                  </c:pt>
                  <c:pt idx="23">
                    <c:v>23*</c:v>
                  </c:pt>
                  <c:pt idx="25">
                    <c:v>20</c:v>
                  </c:pt>
                  <c:pt idx="26">
                    <c:v>21</c:v>
                  </c:pt>
                  <c:pt idx="27">
                    <c:v>22</c:v>
                  </c:pt>
                  <c:pt idx="28">
                    <c:v>23*</c:v>
                  </c:pt>
                </c:lvl>
                <c:lvl>
                  <c:pt idx="0">
                    <c:v>China</c:v>
                  </c:pt>
                  <c:pt idx="5">
                    <c:v>Asia Excl. China</c:v>
                  </c:pt>
                  <c:pt idx="10">
                    <c:v>Rest of the World</c:v>
                  </c:pt>
                  <c:pt idx="15">
                    <c:v>Japan</c:v>
                  </c:pt>
                  <c:pt idx="20">
                    <c:v>Asia Excl. JPN</c:v>
                  </c:pt>
                  <c:pt idx="25">
                    <c:v>Rest of the World</c:v>
                  </c:pt>
                </c:lvl>
              </c:multiLvlStrCache>
            </c:multiLvlStrRef>
          </c:cat>
          <c:val>
            <c:numRef>
              <c:f>groups_charts!$F$2:$F$30</c:f>
              <c:numCache>
                <c:formatCode>0</c:formatCode>
                <c:ptCount val="29"/>
                <c:pt idx="0">
                  <c:v>0.20028039813041687</c:v>
                </c:pt>
                <c:pt idx="1">
                  <c:v>1.4491305351257324</c:v>
                </c:pt>
                <c:pt idx="2">
                  <c:v>1.8323317766189575</c:v>
                </c:pt>
                <c:pt idx="3">
                  <c:v>1.74745774269104</c:v>
                </c:pt>
                <c:pt idx="5">
                  <c:v>1.5488080978393555</c:v>
                </c:pt>
                <c:pt idx="6">
                  <c:v>3.2483165264129639</c:v>
                </c:pt>
                <c:pt idx="7">
                  <c:v>5.8243350982666016</c:v>
                </c:pt>
                <c:pt idx="8">
                  <c:v>5.605987548828125</c:v>
                </c:pt>
                <c:pt idx="10">
                  <c:v>2.9902858734130859</c:v>
                </c:pt>
                <c:pt idx="11">
                  <c:v>7.2329239845275879</c:v>
                </c:pt>
                <c:pt idx="12">
                  <c:v>11.9052734375</c:v>
                </c:pt>
                <c:pt idx="13">
                  <c:v>11.929192543029785</c:v>
                </c:pt>
                <c:pt idx="15">
                  <c:v>-1.1940298080444336</c:v>
                </c:pt>
                <c:pt idx="16">
                  <c:v>0.80563950538635254</c:v>
                </c:pt>
                <c:pt idx="17">
                  <c:v>3.9960041046142578</c:v>
                </c:pt>
                <c:pt idx="18">
                  <c:v>4.3868393898010254</c:v>
                </c:pt>
                <c:pt idx="20">
                  <c:v>0.18546433746814728</c:v>
                </c:pt>
                <c:pt idx="21">
                  <c:v>3.3169634342193604</c:v>
                </c:pt>
                <c:pt idx="22">
                  <c:v>4.566443920135498</c:v>
                </c:pt>
                <c:pt idx="23">
                  <c:v>3.3249518871307373</c:v>
                </c:pt>
                <c:pt idx="25">
                  <c:v>0.31424862146377563</c:v>
                </c:pt>
                <c:pt idx="26">
                  <c:v>4.5219321250915527</c:v>
                </c:pt>
                <c:pt idx="27">
                  <c:v>8.2640161514282227</c:v>
                </c:pt>
                <c:pt idx="28">
                  <c:v>7.0846996307373047</c:v>
                </c:pt>
              </c:numCache>
            </c:numRef>
          </c:val>
          <c:smooth val="0"/>
          <c:extLst>
            <c:ext xmlns:c16="http://schemas.microsoft.com/office/drawing/2014/chart" uri="{C3380CC4-5D6E-409C-BE32-E72D297353CC}">
              <c16:uniqueId val="{00000003-B71F-462D-8252-9C676A3E5E4B}"/>
            </c:ext>
          </c:extLst>
        </c:ser>
        <c:dLbls>
          <c:showLegendKey val="0"/>
          <c:showVal val="0"/>
          <c:showCatName val="0"/>
          <c:showSerName val="0"/>
          <c:showPercent val="0"/>
          <c:showBubbleSize val="0"/>
        </c:dLbls>
        <c:marker val="1"/>
        <c:smooth val="0"/>
        <c:axId val="281947648"/>
        <c:axId val="281948480"/>
      </c:lineChart>
      <c:catAx>
        <c:axId val="28194764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281948480"/>
        <c:crosses val="autoZero"/>
        <c:auto val="1"/>
        <c:lblAlgn val="ctr"/>
        <c:lblOffset val="100"/>
        <c:noMultiLvlLbl val="0"/>
      </c:catAx>
      <c:valAx>
        <c:axId val="281948480"/>
        <c:scaling>
          <c:orientation val="minMax"/>
          <c:min val="-2"/>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281947648"/>
        <c:crosses val="autoZero"/>
        <c:crossBetween val="between"/>
      </c:valAx>
      <c:spPr>
        <a:noFill/>
        <a:ln>
          <a:noFill/>
        </a:ln>
        <a:effectLst/>
      </c:spPr>
    </c:plotArea>
    <c:legend>
      <c:legendPos val="b"/>
      <c:layout>
        <c:manualLayout>
          <c:xMode val="edge"/>
          <c:yMode val="edge"/>
          <c:x val="6.4240600108659229E-2"/>
          <c:y val="0.13976559200490868"/>
          <c:w val="0.39155950631171377"/>
          <c:h val="0.2131422321654658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680" b="0" i="0" u="none" strike="noStrike" kern="1200" spc="0" baseline="0">
                <a:solidFill>
                  <a:sysClr val="windowText" lastClr="000000"/>
                </a:solidFill>
                <a:latin typeface="Arial Narrow" panose="020B0606020202030204" pitchFamily="34" charset="0"/>
                <a:ea typeface="+mn-ea"/>
                <a:cs typeface="+mn-cs"/>
              </a:defRPr>
            </a:pPr>
            <a:r>
              <a:rPr lang="en-US" sz="1600" b="1">
                <a:solidFill>
                  <a:sysClr val="windowText" lastClr="000000"/>
                </a:solidFill>
              </a:rPr>
              <a:t>Short Term Interest</a:t>
            </a:r>
            <a:r>
              <a:rPr lang="en-US" sz="1600" b="1" baseline="0">
                <a:solidFill>
                  <a:sysClr val="windowText" lastClr="000000"/>
                </a:solidFill>
              </a:rPr>
              <a:t> Rates</a:t>
            </a:r>
          </a:p>
          <a:p>
            <a:pPr algn="l">
              <a:defRPr/>
            </a:pPr>
            <a:r>
              <a:rPr lang="en-US" sz="1400" i="1" baseline="0"/>
              <a:t>(Change since June 2021)</a:t>
            </a:r>
            <a:endParaRPr lang="en-US" sz="1400" i="1"/>
          </a:p>
        </c:rich>
      </c:tx>
      <c:layout>
        <c:manualLayout>
          <c:xMode val="edge"/>
          <c:yMode val="edge"/>
          <c:x val="3.3046139197703578E-2"/>
          <c:y val="1.342811727927312E-2"/>
        </c:manualLayout>
      </c:layout>
      <c:overlay val="0"/>
      <c:spPr>
        <a:noFill/>
        <a:ln>
          <a:noFill/>
        </a:ln>
        <a:effectLst/>
      </c:spPr>
      <c:txPr>
        <a:bodyPr rot="0" spcFirstLastPara="1" vertOverflow="ellipsis" vert="horz" wrap="square" anchor="ctr" anchorCtr="1"/>
        <a:lstStyle/>
        <a:p>
          <a:pPr algn="l">
            <a:defRPr sz="1680" b="0" i="0"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5.562220504221322E-2"/>
          <c:y val="0.12845837088268647"/>
          <c:w val="0.92322993386638452"/>
          <c:h val="0.59257517574259366"/>
        </c:manualLayout>
      </c:layout>
      <c:barChart>
        <c:barDir val="col"/>
        <c:grouping val="stacked"/>
        <c:varyColors val="0"/>
        <c:ser>
          <c:idx val="0"/>
          <c:order val="0"/>
          <c:tx>
            <c:strRef>
              <c:f>'Chart_backup_with_3m only'!$J$29</c:f>
              <c:strCache>
                <c:ptCount val="1"/>
                <c:pt idx="0">
                  <c:v>Hikes so far</c:v>
                </c:pt>
              </c:strCache>
            </c:strRef>
          </c:tx>
          <c:spPr>
            <a:solidFill>
              <a:srgbClr val="A5A5A5"/>
            </a:solidFill>
            <a:ln>
              <a:noFill/>
            </a:ln>
            <a:effectLst/>
          </c:spPr>
          <c:invertIfNegative val="0"/>
          <c:cat>
            <c:strRef>
              <c:f>('Chart_backup_with_3m only'!$I$31:$I$39,'Chart_backup_with_3m only'!$I$41:$I$42)</c:f>
              <c:strCache>
                <c:ptCount val="11"/>
                <c:pt idx="0">
                  <c:v>NZL</c:v>
                </c:pt>
                <c:pt idx="1">
                  <c:v>USA</c:v>
                </c:pt>
                <c:pt idx="2">
                  <c:v>PHL</c:v>
                </c:pt>
                <c:pt idx="3">
                  <c:v>AUS</c:v>
                </c:pt>
                <c:pt idx="4">
                  <c:v>SGP</c:v>
                </c:pt>
                <c:pt idx="5">
                  <c:v>KOR</c:v>
                </c:pt>
                <c:pt idx="6">
                  <c:v>IDN</c:v>
                </c:pt>
                <c:pt idx="7">
                  <c:v>IND</c:v>
                </c:pt>
                <c:pt idx="8">
                  <c:v>THA</c:v>
                </c:pt>
                <c:pt idx="9">
                  <c:v>JPN</c:v>
                </c:pt>
                <c:pt idx="10">
                  <c:v>CHN</c:v>
                </c:pt>
              </c:strCache>
              <c:extLst/>
            </c:strRef>
          </c:cat>
          <c:val>
            <c:numRef>
              <c:f>('Chart_backup_with_3m only'!$J$31:$J$39,'Chart_backup_with_3m only'!$J$41:$J$42)</c:f>
              <c:numCache>
                <c:formatCode>0.00</c:formatCode>
                <c:ptCount val="11"/>
                <c:pt idx="0">
                  <c:v>5</c:v>
                </c:pt>
                <c:pt idx="1">
                  <c:v>4.75</c:v>
                </c:pt>
                <c:pt idx="2">
                  <c:v>4.25</c:v>
                </c:pt>
                <c:pt idx="3">
                  <c:v>3.5</c:v>
                </c:pt>
                <c:pt idx="4">
                  <c:v>3.1242999999999999</c:v>
                </c:pt>
                <c:pt idx="5">
                  <c:v>3</c:v>
                </c:pt>
                <c:pt idx="6">
                  <c:v>2.25</c:v>
                </c:pt>
                <c:pt idx="7">
                  <c:v>2.5</c:v>
                </c:pt>
                <c:pt idx="8">
                  <c:v>1.25</c:v>
                </c:pt>
                <c:pt idx="9">
                  <c:v>0</c:v>
                </c:pt>
                <c:pt idx="10">
                  <c:v>-0.20000000000000018</c:v>
                </c:pt>
              </c:numCache>
              <c:extLst/>
            </c:numRef>
          </c:val>
          <c:extLst>
            <c:ext xmlns:c16="http://schemas.microsoft.com/office/drawing/2014/chart" uri="{C3380CC4-5D6E-409C-BE32-E72D297353CC}">
              <c16:uniqueId val="{00000000-2585-4EB9-A074-C0F1209BEBFD}"/>
            </c:ext>
          </c:extLst>
        </c:ser>
        <c:ser>
          <c:idx val="2"/>
          <c:order val="1"/>
          <c:tx>
            <c:strRef>
              <c:f>'Chart_backup_with_3m only'!$L$29</c:f>
              <c:strCache>
                <c:ptCount val="1"/>
                <c:pt idx="0">
                  <c:v>Market expectations in rate hikes in the next 3 months</c:v>
                </c:pt>
              </c:strCache>
            </c:strRef>
          </c:tx>
          <c:spPr>
            <a:solidFill>
              <a:srgbClr val="007367"/>
            </a:solidFill>
            <a:ln>
              <a:noFill/>
            </a:ln>
            <a:effectLst/>
          </c:spPr>
          <c:invertIfNegative val="0"/>
          <c:cat>
            <c:strRef>
              <c:f>('Chart_backup_with_3m only'!$I$31:$I$39,'Chart_backup_with_3m only'!$I$41:$I$42)</c:f>
              <c:strCache>
                <c:ptCount val="11"/>
                <c:pt idx="0">
                  <c:v>NZL</c:v>
                </c:pt>
                <c:pt idx="1">
                  <c:v>USA</c:v>
                </c:pt>
                <c:pt idx="2">
                  <c:v>PHL</c:v>
                </c:pt>
                <c:pt idx="3">
                  <c:v>AUS</c:v>
                </c:pt>
                <c:pt idx="4">
                  <c:v>SGP</c:v>
                </c:pt>
                <c:pt idx="5">
                  <c:v>KOR</c:v>
                </c:pt>
                <c:pt idx="6">
                  <c:v>IDN</c:v>
                </c:pt>
                <c:pt idx="7">
                  <c:v>IND</c:v>
                </c:pt>
                <c:pt idx="8">
                  <c:v>THA</c:v>
                </c:pt>
                <c:pt idx="9">
                  <c:v>JPN</c:v>
                </c:pt>
                <c:pt idx="10">
                  <c:v>CHN</c:v>
                </c:pt>
              </c:strCache>
              <c:extLst/>
            </c:strRef>
          </c:cat>
          <c:val>
            <c:numRef>
              <c:f>('Chart_backup_with_3m only'!$L$31:$L$39,'Chart_backup_with_3m only'!$L$41:$L$42)</c:f>
              <c:numCache>
                <c:formatCode>0.00</c:formatCode>
                <c:ptCount val="11"/>
                <c:pt idx="0">
                  <c:v>0.20999999999999996</c:v>
                </c:pt>
                <c:pt idx="1">
                  <c:v>0.17499999999999982</c:v>
                </c:pt>
                <c:pt idx="2">
                  <c:v>0.12000000000000011</c:v>
                </c:pt>
                <c:pt idx="3">
                  <c:v>8.9999999999999858E-2</c:v>
                </c:pt>
                <c:pt idx="4">
                  <c:v>0.11479999999999979</c:v>
                </c:pt>
                <c:pt idx="5">
                  <c:v>8.9999999999999858E-2</c:v>
                </c:pt>
                <c:pt idx="6">
                  <c:v>0.69000000000000039</c:v>
                </c:pt>
                <c:pt idx="7">
                  <c:v>0.12999999999999989</c:v>
                </c:pt>
                <c:pt idx="8">
                  <c:v>0.15999999999999992</c:v>
                </c:pt>
                <c:pt idx="9">
                  <c:v>0</c:v>
                </c:pt>
                <c:pt idx="10">
                  <c:v>0.16999999999999993</c:v>
                </c:pt>
              </c:numCache>
              <c:extLst/>
            </c:numRef>
          </c:val>
          <c:extLst>
            <c:ext xmlns:c16="http://schemas.microsoft.com/office/drawing/2014/chart" uri="{C3380CC4-5D6E-409C-BE32-E72D297353CC}">
              <c16:uniqueId val="{00000001-2585-4EB9-A074-C0F1209BEBFD}"/>
            </c:ext>
          </c:extLst>
        </c:ser>
        <c:dLbls>
          <c:showLegendKey val="0"/>
          <c:showVal val="0"/>
          <c:showCatName val="0"/>
          <c:showSerName val="0"/>
          <c:showPercent val="0"/>
          <c:showBubbleSize val="0"/>
        </c:dLbls>
        <c:gapWidth val="150"/>
        <c:overlap val="100"/>
        <c:axId val="905022336"/>
        <c:axId val="905029408"/>
      </c:barChart>
      <c:catAx>
        <c:axId val="905022336"/>
        <c:scaling>
          <c:orientation val="minMax"/>
        </c:scaling>
        <c:delete val="0"/>
        <c:axPos val="b"/>
        <c:numFmt formatCode="General" sourceLinked="1"/>
        <c:majorTickMark val="in"/>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905029408"/>
        <c:crosses val="autoZero"/>
        <c:auto val="1"/>
        <c:lblAlgn val="ctr"/>
        <c:lblOffset val="100"/>
        <c:noMultiLvlLbl val="0"/>
      </c:catAx>
      <c:valAx>
        <c:axId val="905029408"/>
        <c:scaling>
          <c:orientation val="minMax"/>
        </c:scaling>
        <c:delete val="0"/>
        <c:axPos val="l"/>
        <c:majorGridlines>
          <c:spPr>
            <a:ln w="9525" cap="flat" cmpd="sng" algn="ctr">
              <a:noFill/>
              <a:round/>
            </a:ln>
            <a:effectLst/>
          </c:spPr>
        </c:majorGridlines>
        <c:numFmt formatCode="0.0" sourceLinked="0"/>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905022336"/>
        <c:crosses val="autoZero"/>
        <c:crossBetween val="between"/>
      </c:valAx>
      <c:spPr>
        <a:noFill/>
        <a:ln>
          <a:noFill/>
        </a:ln>
        <a:effectLst/>
      </c:spPr>
    </c:plotArea>
    <c:legend>
      <c:legendPos val="b"/>
      <c:layout>
        <c:manualLayout>
          <c:xMode val="edge"/>
          <c:yMode val="edge"/>
          <c:x val="0.50321362113140189"/>
          <c:y val="0.13855332787994595"/>
          <c:w val="0.47918461564315118"/>
          <c:h val="0.13729625035178725"/>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ysClr val="windowText" lastClr="000000"/>
          </a:solidFill>
          <a:latin typeface="Arial Narrow" panose="020B0606020202030204" pitchFamily="34"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57707562783748E-2"/>
          <c:y val="0.12468964005219749"/>
          <c:w val="0.88909980060170968"/>
          <c:h val="0.68358835437227339"/>
        </c:manualLayout>
      </c:layout>
      <c:barChart>
        <c:barDir val="col"/>
        <c:grouping val="clustered"/>
        <c:varyColors val="0"/>
        <c:ser>
          <c:idx val="0"/>
          <c:order val="0"/>
          <c:tx>
            <c:strRef>
              <c:f>'ChartFX (4) - SVB'!$P$1</c:f>
              <c:strCache>
                <c:ptCount val="1"/>
                <c:pt idx="0">
                  <c:v>Year to date</c:v>
                </c:pt>
              </c:strCache>
            </c:strRef>
          </c:tx>
          <c:spPr>
            <a:solidFill>
              <a:srgbClr val="007367"/>
            </a:solidFill>
            <a:ln>
              <a:noFill/>
            </a:ln>
            <a:effectLst/>
          </c:spPr>
          <c:invertIfNegative val="0"/>
          <c:cat>
            <c:multiLvlStrRef>
              <c:f>'ChartFX (4) - SVB'!$N$3:$O$18</c:f>
              <c:multiLvlStrCache>
                <c:ptCount val="16"/>
                <c:lvl>
                  <c:pt idx="0">
                    <c:v>EUR</c:v>
                  </c:pt>
                  <c:pt idx="1">
                    <c:v>KOR</c:v>
                  </c:pt>
                  <c:pt idx="2">
                    <c:v>AUS</c:v>
                  </c:pt>
                  <c:pt idx="3">
                    <c:v>NZL</c:v>
                  </c:pt>
                  <c:pt idx="4">
                    <c:v>JPN</c:v>
                  </c:pt>
                  <c:pt idx="5">
                    <c:v>SGP</c:v>
                  </c:pt>
                  <c:pt idx="6">
                    <c:v>TWN</c:v>
                  </c:pt>
                  <c:pt idx="7">
                    <c:v>HKG</c:v>
                  </c:pt>
                  <c:pt idx="9">
                    <c:v>THA</c:v>
                  </c:pt>
                  <c:pt idx="10">
                    <c:v>MYS</c:v>
                  </c:pt>
                  <c:pt idx="11">
                    <c:v>CHN</c:v>
                  </c:pt>
                  <c:pt idx="12">
                    <c:v>PHL</c:v>
                  </c:pt>
                  <c:pt idx="13">
                    <c:v>IND</c:v>
                  </c:pt>
                  <c:pt idx="14">
                    <c:v>VNM</c:v>
                  </c:pt>
                  <c:pt idx="15">
                    <c:v>IDN</c:v>
                  </c:pt>
                </c:lvl>
                <c:lvl>
                  <c:pt idx="1">
                    <c:v>Advanced Asia</c:v>
                  </c:pt>
                  <c:pt idx="9">
                    <c:v>Emerging Asia</c:v>
                  </c:pt>
                </c:lvl>
              </c:multiLvlStrCache>
            </c:multiLvlStrRef>
          </c:cat>
          <c:val>
            <c:numRef>
              <c:f>'ChartFX (4) - SVB'!$P$3:$P$18</c:f>
              <c:numCache>
                <c:formatCode>0.0</c:formatCode>
                <c:ptCount val="16"/>
                <c:pt idx="0">
                  <c:v>0.53487610522868767</c:v>
                </c:pt>
                <c:pt idx="1">
                  <c:v>-7.6320383225753963</c:v>
                </c:pt>
                <c:pt idx="2">
                  <c:v>-6.2939546778432831</c:v>
                </c:pt>
                <c:pt idx="3">
                  <c:v>-4.3475443825320648</c:v>
                </c:pt>
                <c:pt idx="4">
                  <c:v>-2.7548421946137713</c:v>
                </c:pt>
                <c:pt idx="5">
                  <c:v>-1.218490594775723</c:v>
                </c:pt>
                <c:pt idx="6">
                  <c:v>-0.50749711649364926</c:v>
                </c:pt>
                <c:pt idx="7">
                  <c:v>-0.24646583319498649</c:v>
                </c:pt>
                <c:pt idx="9">
                  <c:v>-4.3793618382957922</c:v>
                </c:pt>
                <c:pt idx="10">
                  <c:v>-3.4925478230254603</c:v>
                </c:pt>
                <c:pt idx="11">
                  <c:v>-1.3678237158228246</c:v>
                </c:pt>
                <c:pt idx="12">
                  <c:v>-1.0667496157505729</c:v>
                </c:pt>
                <c:pt idx="13">
                  <c:v>-0.61282996297280512</c:v>
                </c:pt>
                <c:pt idx="14">
                  <c:v>4.2645741822666672E-3</c:v>
                </c:pt>
                <c:pt idx="15">
                  <c:v>0.56799198128967276</c:v>
                </c:pt>
              </c:numCache>
            </c:numRef>
          </c:val>
          <c:extLst>
            <c:ext xmlns:c16="http://schemas.microsoft.com/office/drawing/2014/chart" uri="{C3380CC4-5D6E-409C-BE32-E72D297353CC}">
              <c16:uniqueId val="{00000000-2B21-4CF7-A8E3-F7797385A8EA}"/>
            </c:ext>
          </c:extLst>
        </c:ser>
        <c:dLbls>
          <c:showLegendKey val="0"/>
          <c:showVal val="0"/>
          <c:showCatName val="0"/>
          <c:showSerName val="0"/>
          <c:showPercent val="0"/>
          <c:showBubbleSize val="0"/>
        </c:dLbls>
        <c:gapWidth val="150"/>
        <c:axId val="504150304"/>
        <c:axId val="504153632"/>
      </c:barChart>
      <c:lineChart>
        <c:grouping val="standard"/>
        <c:varyColors val="0"/>
        <c:ser>
          <c:idx val="1"/>
          <c:order val="1"/>
          <c:tx>
            <c:strRef>
              <c:f>'ChartFX (4) - SVB'!$Q$1</c:f>
              <c:strCache>
                <c:ptCount val="1"/>
                <c:pt idx="0">
                  <c:v>Since SVB collapse</c:v>
                </c:pt>
              </c:strCache>
            </c:strRef>
          </c:tx>
          <c:spPr>
            <a:ln w="28575" cap="rnd">
              <a:noFill/>
              <a:round/>
            </a:ln>
            <a:effectLst/>
          </c:spPr>
          <c:marker>
            <c:symbol val="diamond"/>
            <c:size val="9"/>
            <c:spPr>
              <a:solidFill>
                <a:srgbClr val="AF2707"/>
              </a:solidFill>
              <a:ln w="9525">
                <a:solidFill>
                  <a:sysClr val="windowText" lastClr="000000"/>
                </a:solidFill>
              </a:ln>
              <a:effectLst/>
            </c:spPr>
          </c:marker>
          <c:cat>
            <c:multiLvlStrRef>
              <c:f>'ChartFX (4) - SVB'!$N$3:$O$18</c:f>
              <c:multiLvlStrCache>
                <c:ptCount val="16"/>
                <c:lvl>
                  <c:pt idx="0">
                    <c:v>EUR</c:v>
                  </c:pt>
                  <c:pt idx="1">
                    <c:v>KOR</c:v>
                  </c:pt>
                  <c:pt idx="2">
                    <c:v>AUS</c:v>
                  </c:pt>
                  <c:pt idx="3">
                    <c:v>NZL</c:v>
                  </c:pt>
                  <c:pt idx="4">
                    <c:v>JPN</c:v>
                  </c:pt>
                  <c:pt idx="5">
                    <c:v>SGP</c:v>
                  </c:pt>
                  <c:pt idx="6">
                    <c:v>TWN</c:v>
                  </c:pt>
                  <c:pt idx="7">
                    <c:v>HKG</c:v>
                  </c:pt>
                  <c:pt idx="9">
                    <c:v>THA</c:v>
                  </c:pt>
                  <c:pt idx="10">
                    <c:v>MYS</c:v>
                  </c:pt>
                  <c:pt idx="11">
                    <c:v>CHN</c:v>
                  </c:pt>
                  <c:pt idx="12">
                    <c:v>PHL</c:v>
                  </c:pt>
                  <c:pt idx="13">
                    <c:v>IND</c:v>
                  </c:pt>
                  <c:pt idx="14">
                    <c:v>VNM</c:v>
                  </c:pt>
                  <c:pt idx="15">
                    <c:v>IDN</c:v>
                  </c:pt>
                </c:lvl>
                <c:lvl>
                  <c:pt idx="1">
                    <c:v>Advanced Asia</c:v>
                  </c:pt>
                  <c:pt idx="9">
                    <c:v>Emerging Asia</c:v>
                  </c:pt>
                </c:lvl>
              </c:multiLvlStrCache>
            </c:multiLvlStrRef>
          </c:cat>
          <c:val>
            <c:numRef>
              <c:f>'ChartFX (4) - SVB'!$Q$3:$Q$18</c:f>
              <c:numCache>
                <c:formatCode>0.0</c:formatCode>
                <c:ptCount val="16"/>
                <c:pt idx="0">
                  <c:v>3.9122640514605123</c:v>
                </c:pt>
                <c:pt idx="1">
                  <c:v>-0.32542475498544832</c:v>
                </c:pt>
                <c:pt idx="2">
                  <c:v>1.4100283323450036</c:v>
                </c:pt>
                <c:pt idx="3">
                  <c:v>1.6548607718612551</c:v>
                </c:pt>
                <c:pt idx="4">
                  <c:v>3.0576587070471839</c:v>
                </c:pt>
                <c:pt idx="5">
                  <c:v>1.8244940168414825</c:v>
                </c:pt>
                <c:pt idx="6">
                  <c:v>0.99655911186132817</c:v>
                </c:pt>
                <c:pt idx="7">
                  <c:v>-1.2739015783580498E-3</c:v>
                </c:pt>
                <c:pt idx="9">
                  <c:v>2.3743693526779297</c:v>
                </c:pt>
                <c:pt idx="10">
                  <c:v>2.5418296753088931</c:v>
                </c:pt>
                <c:pt idx="11">
                  <c:v>1.1768594091274842</c:v>
                </c:pt>
                <c:pt idx="12">
                  <c:v>0.12295897148436596</c:v>
                </c:pt>
                <c:pt idx="13">
                  <c:v>-4.1070014014987777E-2</c:v>
                </c:pt>
                <c:pt idx="14">
                  <c:v>1.1675447839831432</c:v>
                </c:pt>
                <c:pt idx="15">
                  <c:v>3.5957240038872684</c:v>
                </c:pt>
              </c:numCache>
            </c:numRef>
          </c:val>
          <c:smooth val="0"/>
          <c:extLst>
            <c:ext xmlns:c16="http://schemas.microsoft.com/office/drawing/2014/chart" uri="{C3380CC4-5D6E-409C-BE32-E72D297353CC}">
              <c16:uniqueId val="{00000001-2B21-4CF7-A8E3-F7797385A8EA}"/>
            </c:ext>
          </c:extLst>
        </c:ser>
        <c:dLbls>
          <c:showLegendKey val="0"/>
          <c:showVal val="0"/>
          <c:showCatName val="0"/>
          <c:showSerName val="0"/>
          <c:showPercent val="0"/>
          <c:showBubbleSize val="0"/>
        </c:dLbls>
        <c:marker val="1"/>
        <c:smooth val="0"/>
        <c:axId val="504150304"/>
        <c:axId val="504153632"/>
      </c:lineChart>
      <c:catAx>
        <c:axId val="504150304"/>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504153632"/>
        <c:crosses val="autoZero"/>
        <c:auto val="1"/>
        <c:lblAlgn val="ctr"/>
        <c:lblOffset val="100"/>
        <c:noMultiLvlLbl val="0"/>
      </c:catAx>
      <c:valAx>
        <c:axId val="504153632"/>
        <c:scaling>
          <c:orientation val="minMax"/>
        </c:scaling>
        <c:delete val="0"/>
        <c:axPos val="l"/>
        <c:majorGridlines>
          <c:spPr>
            <a:ln w="9525" cap="flat" cmpd="sng" algn="ctr">
              <a:noFill/>
              <a:round/>
            </a:ln>
            <a:effectLst/>
          </c:spPr>
        </c:majorGridlines>
        <c:numFmt formatCode="0" sourceLinked="0"/>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504150304"/>
        <c:crosses val="autoZero"/>
        <c:crossBetween val="between"/>
      </c:valAx>
      <c:spPr>
        <a:noFill/>
        <a:ln>
          <a:noFill/>
        </a:ln>
        <a:effectLst/>
      </c:spPr>
    </c:plotArea>
    <c:legend>
      <c:legendPos val="t"/>
      <c:layout>
        <c:manualLayout>
          <c:xMode val="edge"/>
          <c:yMode val="edge"/>
          <c:x val="0.19755198764252704"/>
          <c:y val="2.2671355272491572E-2"/>
          <c:w val="0.61440337840629411"/>
          <c:h val="6.7407966209151585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latin typeface="Arial Narrow" panose="020B0606020202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71372517829218E-2"/>
          <c:y val="0.12145144403817243"/>
          <c:w val="0.88078051054429007"/>
          <c:h val="0.61482155666860705"/>
        </c:manualLayout>
      </c:layout>
      <c:barChart>
        <c:barDir val="col"/>
        <c:grouping val="stacked"/>
        <c:varyColors val="0"/>
        <c:ser>
          <c:idx val="0"/>
          <c:order val="0"/>
          <c:tx>
            <c:strRef>
              <c:f>'Chart - Bank Returns (2)'!$L$2</c:f>
              <c:strCache>
                <c:ptCount val="1"/>
                <c:pt idx="0">
                  <c:v>Oct 2022- Jan 2023</c:v>
                </c:pt>
              </c:strCache>
            </c:strRef>
          </c:tx>
          <c:spPr>
            <a:solidFill>
              <a:srgbClr val="007367"/>
            </a:solidFill>
            <a:ln>
              <a:noFill/>
            </a:ln>
            <a:effectLst/>
          </c:spPr>
          <c:invertIfNegative val="0"/>
          <c:cat>
            <c:multiLvlStrRef>
              <c:f>'Chart - Bank Returns (2)'!$J$3:$K$18</c:f>
              <c:multiLvlStrCache>
                <c:ptCount val="16"/>
                <c:lvl>
                  <c:pt idx="0">
                    <c:v>USA</c:v>
                  </c:pt>
                  <c:pt idx="1">
                    <c:v>EUR</c:v>
                  </c:pt>
                  <c:pt idx="2">
                    <c:v>JPN</c:v>
                  </c:pt>
                  <c:pt idx="3">
                    <c:v>HKG</c:v>
                  </c:pt>
                  <c:pt idx="4">
                    <c:v>KOR</c:v>
                  </c:pt>
                  <c:pt idx="5">
                    <c:v>NZL</c:v>
                  </c:pt>
                  <c:pt idx="6">
                    <c:v>TWN</c:v>
                  </c:pt>
                  <c:pt idx="7">
                    <c:v>SGP</c:v>
                  </c:pt>
                  <c:pt idx="8">
                    <c:v>AUS</c:v>
                  </c:pt>
                  <c:pt idx="9">
                    <c:v>VNM</c:v>
                  </c:pt>
                  <c:pt idx="10">
                    <c:v>MYS</c:v>
                  </c:pt>
                  <c:pt idx="11">
                    <c:v>THA</c:v>
                  </c:pt>
                  <c:pt idx="12">
                    <c:v>IND</c:v>
                  </c:pt>
                  <c:pt idx="13">
                    <c:v>PHL</c:v>
                  </c:pt>
                  <c:pt idx="14">
                    <c:v>IDN</c:v>
                  </c:pt>
                  <c:pt idx="15">
                    <c:v>CHN</c:v>
                  </c:pt>
                </c:lvl>
                <c:lvl>
                  <c:pt idx="2">
                    <c:v>Advanced Asia</c:v>
                  </c:pt>
                  <c:pt idx="9">
                    <c:v>Emerging Asia</c:v>
                  </c:pt>
                </c:lvl>
              </c:multiLvlStrCache>
            </c:multiLvlStrRef>
          </c:cat>
          <c:val>
            <c:numRef>
              <c:f>'Chart - Bank Returns (2)'!$L$3:$L$18</c:f>
              <c:numCache>
                <c:formatCode>0.0</c:formatCode>
                <c:ptCount val="16"/>
                <c:pt idx="0">
                  <c:v>14.878598738603333</c:v>
                </c:pt>
                <c:pt idx="1">
                  <c:v>34.072580645161295</c:v>
                </c:pt>
                <c:pt idx="2">
                  <c:v>34.536994560587189</c:v>
                </c:pt>
                <c:pt idx="3">
                  <c:v>17.044181705040451</c:v>
                </c:pt>
                <c:pt idx="4">
                  <c:v>33.533132308597487</c:v>
                </c:pt>
                <c:pt idx="5">
                  <c:v>3.2799389778794819</c:v>
                </c:pt>
                <c:pt idx="6">
                  <c:v>9.9118942731277535</c:v>
                </c:pt>
                <c:pt idx="7">
                  <c:v>10.270498732037204</c:v>
                </c:pt>
                <c:pt idx="8">
                  <c:v>17.256306911479346</c:v>
                </c:pt>
                <c:pt idx="9">
                  <c:v>31.460195828011916</c:v>
                </c:pt>
                <c:pt idx="10">
                  <c:v>5.0639955481357912</c:v>
                </c:pt>
                <c:pt idx="11">
                  <c:v>7.7786643920424892</c:v>
                </c:pt>
                <c:pt idx="12">
                  <c:v>9.5136294969845991</c:v>
                </c:pt>
                <c:pt idx="13">
                  <c:v>31.418784268525201</c:v>
                </c:pt>
                <c:pt idx="14">
                  <c:v>-0.32827711116141245</c:v>
                </c:pt>
                <c:pt idx="15">
                  <c:v>1.1783189316575182</c:v>
                </c:pt>
              </c:numCache>
            </c:numRef>
          </c:val>
          <c:extLst>
            <c:ext xmlns:c16="http://schemas.microsoft.com/office/drawing/2014/chart" uri="{C3380CC4-5D6E-409C-BE32-E72D297353CC}">
              <c16:uniqueId val="{00000000-EE91-4EFB-98AC-DE2331BFB8D2}"/>
            </c:ext>
          </c:extLst>
        </c:ser>
        <c:ser>
          <c:idx val="1"/>
          <c:order val="1"/>
          <c:tx>
            <c:strRef>
              <c:f>'Chart - Bank Returns (2)'!$M$2</c:f>
              <c:strCache>
                <c:ptCount val="1"/>
                <c:pt idx="0">
                  <c:v>Jan 2023 to date</c:v>
                </c:pt>
              </c:strCache>
            </c:strRef>
          </c:tx>
          <c:spPr>
            <a:solidFill>
              <a:srgbClr val="A5A5A5"/>
            </a:solidFill>
            <a:ln>
              <a:noFill/>
            </a:ln>
            <a:effectLst/>
          </c:spPr>
          <c:invertIfNegative val="0"/>
          <c:cat>
            <c:multiLvlStrRef>
              <c:f>'Chart - Bank Returns (2)'!$J$3:$K$18</c:f>
              <c:multiLvlStrCache>
                <c:ptCount val="16"/>
                <c:lvl>
                  <c:pt idx="0">
                    <c:v>USA</c:v>
                  </c:pt>
                  <c:pt idx="1">
                    <c:v>EUR</c:v>
                  </c:pt>
                  <c:pt idx="2">
                    <c:v>JPN</c:v>
                  </c:pt>
                  <c:pt idx="3">
                    <c:v>HKG</c:v>
                  </c:pt>
                  <c:pt idx="4">
                    <c:v>KOR</c:v>
                  </c:pt>
                  <c:pt idx="5">
                    <c:v>NZL</c:v>
                  </c:pt>
                  <c:pt idx="6">
                    <c:v>TWN</c:v>
                  </c:pt>
                  <c:pt idx="7">
                    <c:v>SGP</c:v>
                  </c:pt>
                  <c:pt idx="8">
                    <c:v>AUS</c:v>
                  </c:pt>
                  <c:pt idx="9">
                    <c:v>VNM</c:v>
                  </c:pt>
                  <c:pt idx="10">
                    <c:v>MYS</c:v>
                  </c:pt>
                  <c:pt idx="11">
                    <c:v>THA</c:v>
                  </c:pt>
                  <c:pt idx="12">
                    <c:v>IND</c:v>
                  </c:pt>
                  <c:pt idx="13">
                    <c:v>PHL</c:v>
                  </c:pt>
                  <c:pt idx="14">
                    <c:v>IDN</c:v>
                  </c:pt>
                  <c:pt idx="15">
                    <c:v>CHN</c:v>
                  </c:pt>
                </c:lvl>
                <c:lvl>
                  <c:pt idx="2">
                    <c:v>Advanced Asia</c:v>
                  </c:pt>
                  <c:pt idx="9">
                    <c:v>Emerging Asia</c:v>
                  </c:pt>
                </c:lvl>
              </c:multiLvlStrCache>
            </c:multiLvlStrRef>
          </c:cat>
          <c:val>
            <c:numRef>
              <c:f>'Chart - Bank Returns (2)'!$M$3:$M$18</c:f>
              <c:numCache>
                <c:formatCode>0.0</c:formatCode>
                <c:ptCount val="16"/>
                <c:pt idx="0">
                  <c:v>-19.37759572168174</c:v>
                </c:pt>
                <c:pt idx="1">
                  <c:v>-1.9830827067669143</c:v>
                </c:pt>
                <c:pt idx="2">
                  <c:v>-6.7416824979297569</c:v>
                </c:pt>
                <c:pt idx="3">
                  <c:v>-8.9584773246849654</c:v>
                </c:pt>
                <c:pt idx="4">
                  <c:v>-18.529176878803721</c:v>
                </c:pt>
                <c:pt idx="5">
                  <c:v>-6.5731166912850743</c:v>
                </c:pt>
                <c:pt idx="6">
                  <c:v>-3.0060120240480992</c:v>
                </c:pt>
                <c:pt idx="7">
                  <c:v>-4.0884119074996672</c:v>
                </c:pt>
                <c:pt idx="8">
                  <c:v>-7.7275620623806667</c:v>
                </c:pt>
                <c:pt idx="9">
                  <c:v>-3.0440414507772018</c:v>
                </c:pt>
                <c:pt idx="10">
                  <c:v>-4.87288135593219</c:v>
                </c:pt>
                <c:pt idx="11">
                  <c:v>-3.1529231554761172</c:v>
                </c:pt>
                <c:pt idx="12">
                  <c:v>-0.21537829865552194</c:v>
                </c:pt>
                <c:pt idx="13">
                  <c:v>6.7213114754098191</c:v>
                </c:pt>
                <c:pt idx="14">
                  <c:v>7.7796706416808581</c:v>
                </c:pt>
                <c:pt idx="15">
                  <c:v>8.6956521739130377</c:v>
                </c:pt>
              </c:numCache>
            </c:numRef>
          </c:val>
          <c:extLst>
            <c:ext xmlns:c16="http://schemas.microsoft.com/office/drawing/2014/chart" uri="{C3380CC4-5D6E-409C-BE32-E72D297353CC}">
              <c16:uniqueId val="{00000001-EE91-4EFB-98AC-DE2331BFB8D2}"/>
            </c:ext>
          </c:extLst>
        </c:ser>
        <c:dLbls>
          <c:showLegendKey val="0"/>
          <c:showVal val="0"/>
          <c:showCatName val="0"/>
          <c:showSerName val="0"/>
          <c:showPercent val="0"/>
          <c:showBubbleSize val="0"/>
        </c:dLbls>
        <c:gapWidth val="150"/>
        <c:overlap val="100"/>
        <c:axId val="385978224"/>
        <c:axId val="385980304"/>
      </c:barChart>
      <c:lineChart>
        <c:grouping val="standard"/>
        <c:varyColors val="0"/>
        <c:ser>
          <c:idx val="2"/>
          <c:order val="2"/>
          <c:tx>
            <c:strRef>
              <c:f>'Chart - Bank Returns (2)'!$N$2</c:f>
              <c:strCache>
                <c:ptCount val="1"/>
                <c:pt idx="0">
                  <c:v>Since SVB collapse</c:v>
                </c:pt>
              </c:strCache>
            </c:strRef>
          </c:tx>
          <c:spPr>
            <a:ln w="28575" cap="rnd">
              <a:noFill/>
              <a:round/>
            </a:ln>
            <a:effectLst/>
          </c:spPr>
          <c:marker>
            <c:symbol val="diamond"/>
            <c:size val="8"/>
            <c:spPr>
              <a:solidFill>
                <a:srgbClr val="C00000"/>
              </a:solidFill>
              <a:ln w="9525">
                <a:solidFill>
                  <a:schemeClr val="tx1"/>
                </a:solidFill>
              </a:ln>
              <a:effectLst/>
            </c:spPr>
          </c:marker>
          <c:cat>
            <c:multiLvlStrRef>
              <c:f>'Chart - Bank Returns (2)'!$J$3:$K$18</c:f>
              <c:multiLvlStrCache>
                <c:ptCount val="16"/>
                <c:lvl>
                  <c:pt idx="0">
                    <c:v>USA</c:v>
                  </c:pt>
                  <c:pt idx="1">
                    <c:v>EUR</c:v>
                  </c:pt>
                  <c:pt idx="2">
                    <c:v>JPN</c:v>
                  </c:pt>
                  <c:pt idx="3">
                    <c:v>HKG</c:v>
                  </c:pt>
                  <c:pt idx="4">
                    <c:v>KOR</c:v>
                  </c:pt>
                  <c:pt idx="5">
                    <c:v>NZL</c:v>
                  </c:pt>
                  <c:pt idx="6">
                    <c:v>TWN</c:v>
                  </c:pt>
                  <c:pt idx="7">
                    <c:v>SGP</c:v>
                  </c:pt>
                  <c:pt idx="8">
                    <c:v>AUS</c:v>
                  </c:pt>
                  <c:pt idx="9">
                    <c:v>VNM</c:v>
                  </c:pt>
                  <c:pt idx="10">
                    <c:v>MYS</c:v>
                  </c:pt>
                  <c:pt idx="11">
                    <c:v>THA</c:v>
                  </c:pt>
                  <c:pt idx="12">
                    <c:v>IND</c:v>
                  </c:pt>
                  <c:pt idx="13">
                    <c:v>PHL</c:v>
                  </c:pt>
                  <c:pt idx="14">
                    <c:v>IDN</c:v>
                  </c:pt>
                  <c:pt idx="15">
                    <c:v>CHN</c:v>
                  </c:pt>
                </c:lvl>
                <c:lvl>
                  <c:pt idx="2">
                    <c:v>Advanced Asia</c:v>
                  </c:pt>
                  <c:pt idx="9">
                    <c:v>Emerging Asia</c:v>
                  </c:pt>
                </c:lvl>
              </c:multiLvlStrCache>
            </c:multiLvlStrRef>
          </c:cat>
          <c:val>
            <c:numRef>
              <c:f>'Chart - Bank Returns (2)'!$N$3:$N$18</c:f>
              <c:numCache>
                <c:formatCode>0.00</c:formatCode>
                <c:ptCount val="16"/>
                <c:pt idx="0">
                  <c:v>-15.331301905956863</c:v>
                </c:pt>
                <c:pt idx="1">
                  <c:v>-11.708432102946153</c:v>
                </c:pt>
                <c:pt idx="2">
                  <c:v>-11.960820380759685</c:v>
                </c:pt>
                <c:pt idx="3">
                  <c:v>-7.4528454845160237</c:v>
                </c:pt>
                <c:pt idx="4">
                  <c:v>-5.7938479174627355</c:v>
                </c:pt>
                <c:pt idx="5">
                  <c:v>-4.5283018867924518</c:v>
                </c:pt>
                <c:pt idx="6">
                  <c:v>-1.9250253292806496</c:v>
                </c:pt>
                <c:pt idx="7">
                  <c:v>-0.87151723227254507</c:v>
                </c:pt>
                <c:pt idx="8">
                  <c:v>7.5940628236104146E-2</c:v>
                </c:pt>
                <c:pt idx="9">
                  <c:v>-2.4755700325732821</c:v>
                </c:pt>
                <c:pt idx="10">
                  <c:v>-2.1253405994550389</c:v>
                </c:pt>
                <c:pt idx="11">
                  <c:v>-0.34937480298412593</c:v>
                </c:pt>
                <c:pt idx="12">
                  <c:v>-4.6059008444554461E-2</c:v>
                </c:pt>
                <c:pt idx="13">
                  <c:v>1.7187499999999911</c:v>
                </c:pt>
                <c:pt idx="14">
                  <c:v>2.3015145798523262</c:v>
                </c:pt>
                <c:pt idx="15">
                  <c:v>5.4216867469879526</c:v>
                </c:pt>
              </c:numCache>
            </c:numRef>
          </c:val>
          <c:smooth val="0"/>
          <c:extLst>
            <c:ext xmlns:c16="http://schemas.microsoft.com/office/drawing/2014/chart" uri="{C3380CC4-5D6E-409C-BE32-E72D297353CC}">
              <c16:uniqueId val="{00000002-EE91-4EFB-98AC-DE2331BFB8D2}"/>
            </c:ext>
          </c:extLst>
        </c:ser>
        <c:dLbls>
          <c:showLegendKey val="0"/>
          <c:showVal val="0"/>
          <c:showCatName val="0"/>
          <c:showSerName val="0"/>
          <c:showPercent val="0"/>
          <c:showBubbleSize val="0"/>
        </c:dLbls>
        <c:marker val="1"/>
        <c:smooth val="0"/>
        <c:axId val="385978224"/>
        <c:axId val="385980304"/>
      </c:lineChart>
      <c:catAx>
        <c:axId val="385978224"/>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385980304"/>
        <c:crosses val="autoZero"/>
        <c:auto val="1"/>
        <c:lblAlgn val="ctr"/>
        <c:lblOffset val="100"/>
        <c:noMultiLvlLbl val="0"/>
      </c:catAx>
      <c:valAx>
        <c:axId val="385980304"/>
        <c:scaling>
          <c:orientation val="minMax"/>
        </c:scaling>
        <c:delete val="0"/>
        <c:axPos val="l"/>
        <c:majorGridlines>
          <c:spPr>
            <a:ln w="9525" cap="flat" cmpd="sng" algn="ctr">
              <a:noFill/>
              <a:round/>
            </a:ln>
            <a:effectLst/>
          </c:spPr>
        </c:majorGridlines>
        <c:numFmt formatCode="0" sourceLinked="0"/>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385978224"/>
        <c:crosses val="autoZero"/>
        <c:crossBetween val="between"/>
      </c:valAx>
      <c:spPr>
        <a:noFill/>
        <a:ln>
          <a:noFill/>
        </a:ln>
        <a:effectLst/>
      </c:spPr>
    </c:plotArea>
    <c:legend>
      <c:legendPos val="b"/>
      <c:layout>
        <c:manualLayout>
          <c:xMode val="edge"/>
          <c:yMode val="edge"/>
          <c:x val="0.12121269548632503"/>
          <c:y val="2.7359689611345241E-2"/>
          <c:w val="0.81807771503309556"/>
          <c:h val="7.2759725613202514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ysClr val="windowText" lastClr="000000"/>
          </a:solidFill>
          <a:latin typeface="Arial Narrow" panose="020B0606020202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0.77324</cdr:y>
    </cdr:from>
    <cdr:to>
      <cdr:x>1</cdr:x>
      <cdr:y>1</cdr:y>
    </cdr:to>
    <cdr:sp macro="" textlink="">
      <cdr:nvSpPr>
        <cdr:cNvPr id="2" name="Text Box 4">
          <a:extLst xmlns:a="http://schemas.openxmlformats.org/drawingml/2006/main">
            <a:ext uri="{FF2B5EF4-FFF2-40B4-BE49-F238E27FC236}">
              <a16:creationId xmlns:a16="http://schemas.microsoft.com/office/drawing/2014/main" id="{8E7A3608-4C6A-4505-8316-7B05CFBD5EB9}"/>
            </a:ext>
          </a:extLst>
        </cdr:cNvPr>
        <cdr:cNvSpPr txBox="1">
          <a:spLocks xmlns:a="http://schemas.openxmlformats.org/drawingml/2006/main" noChangeArrowheads="1"/>
        </cdr:cNvSpPr>
      </cdr:nvSpPr>
      <cdr:spPr bwMode="auto">
        <a:xfrm xmlns:a="http://schemas.openxmlformats.org/drawingml/2006/main">
          <a:off x="0" y="4155433"/>
          <a:ext cx="5443891" cy="1218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45720" tIns="36576"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200" b="0" i="0" u="none" strike="noStrike" baseline="0" dirty="0">
              <a:solidFill>
                <a:srgbClr val="000000"/>
              </a:solidFill>
              <a:latin typeface="Arial Narrow" panose="020B0606020202030204" pitchFamily="34" charset="0"/>
              <a:cs typeface="Arial"/>
            </a:rPr>
            <a:t>Sources: World Economic Outlook, Asia-Pacific Regional Economic Outlook October 2022 and IMF staff calculations. </a:t>
          </a:r>
        </a:p>
        <a:p xmlns:a="http://schemas.openxmlformats.org/drawingml/2006/main">
          <a:pPr algn="l" rtl="0">
            <a:defRPr sz="1000"/>
          </a:pPr>
          <a:r>
            <a:rPr lang="en-US" sz="1200" b="0" i="0" u="none" strike="noStrike" baseline="0" dirty="0">
              <a:solidFill>
                <a:srgbClr val="000000"/>
              </a:solidFill>
              <a:latin typeface="Arial Narrow" panose="020B0606020202030204" pitchFamily="34" charset="0"/>
              <a:cs typeface="Arial"/>
            </a:rPr>
            <a:t>Note: Diamonds represent mean response in Asia-Pacific countries (excluding China), lines are 68 percent confidence intervals. Shocks are scaled to be equivalent to China private investment (+1 pp) and consumption (+1.5 pp) growth forecast revision from October 2022 World Economic Outlook to April 2023 World Economic Outlook.</a:t>
          </a:r>
        </a:p>
      </cdr:txBody>
    </cdr:sp>
  </cdr:relSizeAnchor>
</c:userShapes>
</file>

<file path=ppt/drawings/drawing2.xml><?xml version="1.0" encoding="utf-8"?>
<c:userShapes xmlns:c="http://schemas.openxmlformats.org/drawingml/2006/chart">
  <cdr:relSizeAnchor xmlns:cdr="http://schemas.openxmlformats.org/drawingml/2006/chartDrawing">
    <cdr:from>
      <cdr:x>0.25392</cdr:x>
      <cdr:y>0.94805</cdr:y>
    </cdr:from>
    <cdr:to>
      <cdr:x>0.3648</cdr:x>
      <cdr:y>1</cdr:y>
    </cdr:to>
    <cdr:sp macro="" textlink="">
      <cdr:nvSpPr>
        <cdr:cNvPr id="3" name="TextBox 2">
          <a:extLst xmlns:a="http://schemas.openxmlformats.org/drawingml/2006/main">
            <a:ext uri="{FF2B5EF4-FFF2-40B4-BE49-F238E27FC236}">
              <a16:creationId xmlns:a16="http://schemas.microsoft.com/office/drawing/2014/main" id="{CCD9F012-8DCC-4E9C-B00D-8A5AEAA83937}"/>
            </a:ext>
          </a:extLst>
        </cdr:cNvPr>
        <cdr:cNvSpPr txBox="1"/>
      </cdr:nvSpPr>
      <cdr:spPr>
        <a:xfrm xmlns:a="http://schemas.openxmlformats.org/drawingml/2006/main">
          <a:off x="1386866" y="6285002"/>
          <a:ext cx="605617" cy="3443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a:latin typeface="Arial Narrow" panose="020B0606020202030204" pitchFamily="34" charset="0"/>
            </a:rPr>
            <a:t>EMDE</a:t>
          </a:r>
        </a:p>
      </cdr:txBody>
    </cdr:sp>
  </cdr:relSizeAnchor>
  <cdr:relSizeAnchor xmlns:cdr="http://schemas.openxmlformats.org/drawingml/2006/chartDrawing">
    <cdr:from>
      <cdr:x>0.74118</cdr:x>
      <cdr:y>0.94766</cdr:y>
    </cdr:from>
    <cdr:to>
      <cdr:x>0.85206</cdr:x>
      <cdr:y>0.99961</cdr:y>
    </cdr:to>
    <cdr:sp macro="" textlink="">
      <cdr:nvSpPr>
        <cdr:cNvPr id="4" name="TextBox 1">
          <a:extLst xmlns:a="http://schemas.openxmlformats.org/drawingml/2006/main">
            <a:ext uri="{FF2B5EF4-FFF2-40B4-BE49-F238E27FC236}">
              <a16:creationId xmlns:a16="http://schemas.microsoft.com/office/drawing/2014/main" id="{8BB16591-CF07-4DDC-8F8E-A1EA86CFAC02}"/>
            </a:ext>
          </a:extLst>
        </cdr:cNvPr>
        <cdr:cNvSpPr txBox="1"/>
      </cdr:nvSpPr>
      <cdr:spPr>
        <a:xfrm xmlns:a="http://schemas.openxmlformats.org/drawingml/2006/main">
          <a:off x="4066437" y="5199242"/>
          <a:ext cx="608332" cy="28501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a:latin typeface="Arial Narrow" panose="020B0606020202030204" pitchFamily="34" charset="0"/>
            </a:rPr>
            <a:t>AE</a:t>
          </a:r>
        </a:p>
      </cdr:txBody>
    </cdr:sp>
  </cdr:relSizeAnchor>
</c:userShapes>
</file>

<file path=ppt/drawings/drawing3.xml><?xml version="1.0" encoding="utf-8"?>
<c:userShapes xmlns:c="http://schemas.openxmlformats.org/drawingml/2006/chart">
  <cdr:relSizeAnchor xmlns:cdr="http://schemas.openxmlformats.org/drawingml/2006/chartDrawing">
    <cdr:from>
      <cdr:x>0.02341</cdr:x>
      <cdr:y>0.79732</cdr:y>
    </cdr:from>
    <cdr:to>
      <cdr:x>1</cdr:x>
      <cdr:y>0.99033</cdr:y>
    </cdr:to>
    <cdr:sp macro="" textlink="">
      <cdr:nvSpPr>
        <cdr:cNvPr id="2" name="TextBox 1">
          <a:extLst xmlns:a="http://schemas.openxmlformats.org/drawingml/2006/main">
            <a:ext uri="{FF2B5EF4-FFF2-40B4-BE49-F238E27FC236}">
              <a16:creationId xmlns:a16="http://schemas.microsoft.com/office/drawing/2014/main" id="{F2C03BCF-CB9F-4D81-8EB4-CEFF5F1A9FC7}"/>
            </a:ext>
          </a:extLst>
        </cdr:cNvPr>
        <cdr:cNvSpPr txBox="1"/>
      </cdr:nvSpPr>
      <cdr:spPr>
        <a:xfrm xmlns:a="http://schemas.openxmlformats.org/drawingml/2006/main">
          <a:off x="135126" y="4198071"/>
          <a:ext cx="5637023" cy="10162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latin typeface="Arial Narrow" panose="020B0606020202030204" pitchFamily="34" charset="0"/>
            </a:rPr>
            <a:t>Source:</a:t>
          </a:r>
          <a:r>
            <a:rPr lang="en-US" sz="1200" baseline="0" dirty="0">
              <a:latin typeface="Arial Narrow" panose="020B0606020202030204" pitchFamily="34" charset="0"/>
            </a:rPr>
            <a:t> Bloomberg Finance L.P, Haver Analytics; Consensus and IMF staff calculations.</a:t>
          </a:r>
        </a:p>
        <a:p xmlns:a="http://schemas.openxmlformats.org/drawingml/2006/main">
          <a:r>
            <a:rPr lang="en-US" sz="1200" baseline="0" dirty="0">
              <a:latin typeface="Arial Narrow" panose="020B0606020202030204" pitchFamily="34" charset="0"/>
            </a:rPr>
            <a:t>Note: Policy rate data from Haver as of April 12, 2023. Hikes so far as the difference between the actual policy rate and the policy rate value at the end of June 2021. Market expectations based on interest rate swaps 3 months from now from Bloomberg, For Indonesia we use the difference between the 3-month interest rate in 3 months and the actual policy rate as market expectations.</a:t>
          </a:r>
          <a:endParaRPr lang="en-US" sz="1200" dirty="0">
            <a:latin typeface="Arial Narrow" panose="020B0606020202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a:latin typeface="Arial" panose="020B0604020202020204" pitchFamily="34" charset="0"/>
              <a:cs typeface="Arial" panose="020B0604020202020204" pitchFamily="34" charset="0"/>
            </a:endParaRPr>
          </a:p>
        </p:txBody>
      </p:sp>
      <p:sp>
        <p:nvSpPr>
          <p:cNvPr id="4" name="Date Placeholder 3"/>
          <p:cNvSpPr>
            <a:spLocks noGrp="1"/>
          </p:cNvSpPr>
          <p:nvPr>
            <p:ph type="dt" idx="1"/>
          </p:nvPr>
        </p:nvSpPr>
        <p:spPr/>
        <p:txBody>
          <a:bodyPr/>
          <a:lstStyle/>
          <a:p>
            <a:pPr defTabSz="933079">
              <a:defRPr/>
            </a:pPr>
            <a:fld id="{61235B84-83B1-48A2-8E58-241DD8E9C3FC}" type="datetime1">
              <a:rPr lang="en-US">
                <a:solidFill>
                  <a:prstClr val="black"/>
                </a:solidFill>
                <a:latin typeface="Calibri"/>
              </a:rPr>
              <a:pPr defTabSz="933079">
                <a:defRPr/>
              </a:pPr>
              <a:t>4/12/2023</a:t>
            </a:fld>
            <a:endParaRPr lang="en-US">
              <a:solidFill>
                <a:prstClr val="black"/>
              </a:solidFill>
              <a:latin typeface="Calibri"/>
            </a:endParaRPr>
          </a:p>
        </p:txBody>
      </p:sp>
      <p:sp>
        <p:nvSpPr>
          <p:cNvPr id="5" name="Slide Number Placeholder 4"/>
          <p:cNvSpPr>
            <a:spLocks noGrp="1"/>
          </p:cNvSpPr>
          <p:nvPr>
            <p:ph type="sldNum" sz="quarter" idx="5"/>
          </p:nvPr>
        </p:nvSpPr>
        <p:spPr/>
        <p:txBody>
          <a:bodyPr/>
          <a:lstStyle/>
          <a:p>
            <a:pPr defTabSz="933079">
              <a:defRPr/>
            </a:pPr>
            <a:fld id="{BA49F774-CCF9-492C-9AEB-F2814D4A6625}" type="slidenum">
              <a:rPr lang="en-US">
                <a:solidFill>
                  <a:prstClr val="black"/>
                </a:solidFill>
                <a:latin typeface="Calibri"/>
              </a:rPr>
              <a:pPr defTabSz="933079">
                <a:defRPr/>
              </a:pPr>
              <a:t>1</a:t>
            </a:fld>
            <a:endParaRPr lang="en-US">
              <a:solidFill>
                <a:prstClr val="black"/>
              </a:solidFill>
              <a:latin typeface="Calibri"/>
            </a:endParaRPr>
          </a:p>
        </p:txBody>
      </p:sp>
    </p:spTree>
    <p:extLst>
      <p:ext uri="{BB962C8B-B14F-4D97-AF65-F5344CB8AC3E}">
        <p14:creationId xmlns:p14="http://schemas.microsoft.com/office/powerpoint/2010/main" val="684648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0E8180-053A-4EB2-B922-5686D633C9F6}" type="slidenum">
              <a:rPr lang="en-US" smtClean="0"/>
              <a:t>2</a:t>
            </a:fld>
            <a:endParaRPr lang="en-US"/>
          </a:p>
        </p:txBody>
      </p:sp>
    </p:spTree>
    <p:extLst>
      <p:ext uri="{BB962C8B-B14F-4D97-AF65-F5344CB8AC3E}">
        <p14:creationId xmlns:p14="http://schemas.microsoft.com/office/powerpoint/2010/main" val="47711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0000"/>
              </a:lnSpc>
              <a:spcBef>
                <a:spcPts val="800"/>
              </a:spcBef>
              <a:spcAft>
                <a:spcPts val="600"/>
              </a:spcAft>
              <a:buFont typeface="Courier New" panose="02070309020205020404" pitchFamily="49" charset="0"/>
              <a:buChar char="o"/>
            </a:pPr>
            <a:endParaRPr lang="en-US" sz="1800">
              <a:solidFill>
                <a:srgbClr val="000000"/>
              </a:solidFill>
              <a:effectLst/>
              <a:latin typeface="Arial" panose="020B0604020202020204" pitchFamily="34" charset="0"/>
              <a:ea typeface="Century Gothic" panose="020B0502020202020204" pitchFamily="34" charset="0"/>
            </a:endParaRPr>
          </a:p>
        </p:txBody>
      </p:sp>
      <p:sp>
        <p:nvSpPr>
          <p:cNvPr id="4" name="Date Placeholder 3"/>
          <p:cNvSpPr>
            <a:spLocks noGrp="1"/>
          </p:cNvSpPr>
          <p:nvPr>
            <p:ph type="dt" idx="1"/>
          </p:nvPr>
        </p:nvSpPr>
        <p:spPr/>
        <p:txBody>
          <a:bodyPr/>
          <a:lstStyle/>
          <a:p>
            <a:pPr defTabSz="972009">
              <a:defRPr/>
            </a:pPr>
            <a:fld id="{38905119-5D25-4B1C-AFE0-17A322D76D5F}" type="datetime1">
              <a:rPr lang="en-US" sz="1300">
                <a:solidFill>
                  <a:prstClr val="black"/>
                </a:solidFill>
                <a:latin typeface="Calibri" panose="020F0502020204030204"/>
              </a:rPr>
              <a:pPr defTabSz="972009">
                <a:defRPr/>
              </a:pPr>
              <a:t>4/12/2023</a:t>
            </a:fld>
            <a:endParaRPr lang="en-US" sz="1300">
              <a:solidFill>
                <a:prstClr val="black"/>
              </a:solidFill>
              <a:latin typeface="Calibri" panose="020F0502020204030204"/>
            </a:endParaRPr>
          </a:p>
        </p:txBody>
      </p:sp>
      <p:sp>
        <p:nvSpPr>
          <p:cNvPr id="5" name="Slide Number Placeholder 4"/>
          <p:cNvSpPr>
            <a:spLocks noGrp="1"/>
          </p:cNvSpPr>
          <p:nvPr>
            <p:ph type="sldNum" sz="quarter" idx="5"/>
          </p:nvPr>
        </p:nvSpPr>
        <p:spPr/>
        <p:txBody>
          <a:bodyPr/>
          <a:lstStyle/>
          <a:p>
            <a:pPr defTabSz="972009">
              <a:defRPr/>
            </a:pPr>
            <a:fld id="{BA49F774-CCF9-492C-9AEB-F2814D4A6625}" type="slidenum">
              <a:rPr lang="en-US" sz="1300">
                <a:solidFill>
                  <a:prstClr val="black"/>
                </a:solidFill>
                <a:latin typeface="Calibri" panose="020F0502020204030204"/>
              </a:rPr>
              <a:pPr defTabSz="972009">
                <a:defRPr/>
              </a:pPr>
              <a:t>3</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288576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79">
              <a:defRPr/>
            </a:pPr>
            <a:endParaRPr lang="en-US"/>
          </a:p>
        </p:txBody>
      </p:sp>
      <p:sp>
        <p:nvSpPr>
          <p:cNvPr id="4" name="Date Placeholder 3"/>
          <p:cNvSpPr>
            <a:spLocks noGrp="1"/>
          </p:cNvSpPr>
          <p:nvPr>
            <p:ph type="dt" idx="1"/>
          </p:nvPr>
        </p:nvSpPr>
        <p:spPr/>
        <p:txBody>
          <a:bodyPr/>
          <a:lstStyle/>
          <a:p>
            <a:fld id="{38905119-5D25-4B1C-AFE0-17A322D76D5F}" type="datetime1">
              <a:rPr lang="en-US" smtClean="0"/>
              <a:t>4/12/2023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4</a:t>
            </a:fld>
            <a:endParaRPr lang="en-US"/>
          </a:p>
        </p:txBody>
      </p:sp>
    </p:spTree>
    <p:extLst>
      <p:ext uri="{BB962C8B-B14F-4D97-AF65-F5344CB8AC3E}">
        <p14:creationId xmlns:p14="http://schemas.microsoft.com/office/powerpoint/2010/main" val="3599991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0E8180-053A-4EB2-B922-5686D633C9F6}" type="slidenum">
              <a:rPr lang="en-US" smtClean="0"/>
              <a:t>5</a:t>
            </a:fld>
            <a:endParaRPr lang="en-US"/>
          </a:p>
        </p:txBody>
      </p:sp>
    </p:spTree>
    <p:extLst>
      <p:ext uri="{BB962C8B-B14F-4D97-AF65-F5344CB8AC3E}">
        <p14:creationId xmlns:p14="http://schemas.microsoft.com/office/powerpoint/2010/main" val="817553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chart" Target="../charts/chart6.xml"/></Relationships>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docProps/app.xml><?xml version="1.0" encoding="utf-8"?>
<Properties xmlns="http://schemas.openxmlformats.org/officeDocument/2006/extended-properties" xmlns:vt="http://schemas.openxmlformats.org/officeDocument/2006/docPropsVTypes">
  <Template>blank</Template>
  <Application>Microsoft Office PowerPoint</Application>
  <PresentationFormat>Widescreen</PresentationFormat>
  <Slides>5</Slides>
  <Notes>5</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1_Custom Design</vt:lpstr>
      <vt:lpstr>Recovery Unabated amid Uncertainty</vt:lpstr>
      <vt:lpstr>China’s reopening provides a boost to Asia’s growth </vt:lpstr>
      <vt:lpstr>GDP growth forecasts</vt:lpstr>
      <vt:lpstr>Inflation could be stickier than expected</vt:lpstr>
      <vt:lpstr>Limited spillover from global financial turmoil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YEAR OF DIFFICULT TRADE-OFFS</dc:title>
  <dc:creator>Kothari, Siddharth</dc:creator>
  <cp:revision>1</cp:revision>
  <cp:lastPrinted>2022-09-21T19:55:40Z</cp:lastPrinted>
  <dcterms:created xsi:type="dcterms:W3CDTF">2022-03-11T15:33:35Z</dcterms:created>
  <dcterms:modified xsi:type="dcterms:W3CDTF">2023-04-12T15:34:34Z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c07ed86-5dc5-4593-ad03-a8684b843815_Enabled">
    <vt:lpwstr>true</vt:lpwstr>
  </property>
  <property fmtid="{D5CDD505-2E9C-101B-9397-08002B2CF9AE}" pid="3" name="MSIP_Label_0c07ed86-5dc5-4593-ad03-a8684b843815_SetDate">
    <vt:lpwstr>2022-03-11T15:33:36Z</vt:lpwstr>
  </property>
  <property fmtid="{D5CDD505-2E9C-101B-9397-08002B2CF9AE}" pid="4" name="MSIP_Label_0c07ed86-5dc5-4593-ad03-a8684b843815_Method">
    <vt:lpwstr>Standard</vt:lpwstr>
  </property>
  <property fmtid="{D5CDD505-2E9C-101B-9397-08002B2CF9AE}" pid="5" name="MSIP_Label_0c07ed86-5dc5-4593-ad03-a8684b843815_Name">
    <vt:lpwstr>0c07ed86-5dc5-4593-ad03-a8684b843815</vt:lpwstr>
  </property>
  <property fmtid="{D5CDD505-2E9C-101B-9397-08002B2CF9AE}" pid="6" name="MSIP_Label_0c07ed86-5dc5-4593-ad03-a8684b843815_SiteId">
    <vt:lpwstr>8085fa43-302e-45bd-b171-a6648c3b6be7</vt:lpwstr>
  </property>
  <property fmtid="{D5CDD505-2E9C-101B-9397-08002B2CF9AE}" pid="7" name="MSIP_Label_0c07ed86-5dc5-4593-ad03-a8684b843815_ActionId">
    <vt:lpwstr>e75b5f51-3436-4e4f-9f86-6b4dc1c3f62b</vt:lpwstr>
  </property>
  <property fmtid="{D5CDD505-2E9C-101B-9397-08002B2CF9AE}" pid="8" name="MSIP_Label_0c07ed86-5dc5-4593-ad03-a8684b843815_ContentBits">
    <vt:lpwstr>0</vt:lpwstr>
  </property>
  <property fmtid="{D5CDD505-2E9C-101B-9397-08002B2CF9AE}" pid="9" name="ContentTypeId">
    <vt:lpwstr>0x0101001274539618FF144EB025CBF30819E6D3</vt:lpwstr>
  </property>
  <property fmtid="{D5CDD505-2E9C-101B-9397-08002B2CF9AE}" pid="10" name="MediaServiceImageTags">
    <vt:lpwstr/>
  </property>
</Properties>
</file>