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notesSlides/notesSlide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7.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8.xml" ContentType="application/vnd.openxmlformats-officedocument.drawingml.chartshapes+xml"/>
  <Override PartName="/ppt/notesSlides/notesSlide9.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drawings/drawing9.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drawings/drawing10.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authors.xml><?xml version="1.0" encoding="utf-8"?>
<p188:authorLst xmlns:a="http://schemas.openxmlformats.org/drawingml/2006/main" xmlns:r="http://schemas.openxmlformats.org/officeDocument/2006/relationships" xmlns:p188="http://schemas.microsoft.com/office/powerpoint/2018/8/main">
  <p188:author id="{E31FEA73-1A8C-3335-6A80-31376087296F}" name="Jimenez, Daniel" initials="JD" userId="S::DJimenez@imf.org::30612f94-5871-4ccf-9f25-835e2da4f569" providerId="AD"/>
</p188:authorLst>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2595A-29BF-4DF0-97EF-71741BDC244F}" v="56" dt="2023-05-02T19:10:40.679"/>
    <p1510:client id="{38EF3BFA-1277-41D4-955E-250D4506FD13}" v="132" vWet="136" dt="2023-05-02T16:58:30.498"/>
    <p1510:client id="{E948F8EA-9140-43DE-91E0-FD61F26B46E4}" v="934" dt="2023-05-02T19:09:56.364"/>
    <p1510:client id="{F49923C1-5290-41C8-9F32-1F7A0354F37D}" v="16" dt="2023-05-01T22:55:41.905"/>
  </p1510:revLst>
</p1510:revInfo>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fania Flores, Julia" userId="b9e9448f-73f5-4489-a66c-307ee1503c3b" providerId="ADAL" clId="{0792595A-29BF-4DF0-97EF-71741BDC244F}"/>
    <pc:docChg chg="custSel modSld">
      <pc:chgData name="Estefania Flores, Julia" userId="b9e9448f-73f5-4489-a66c-307ee1503c3b" providerId="ADAL" clId="{0792595A-29BF-4DF0-97EF-71741BDC244F}" dt="2023-05-02T19:10:40.679" v="43"/>
      <pc:docMkLst>
        <pc:docMk/>
      </pc:docMkLst>
      <pc:sldChg chg="modSp mod">
        <pc:chgData name="Estefania Flores, Julia" userId="b9e9448f-73f5-4489-a66c-307ee1503c3b" providerId="ADAL" clId="{0792595A-29BF-4DF0-97EF-71741BDC244F}" dt="2023-05-02T16:46:19.680" v="12"/>
        <pc:sldMkLst>
          <pc:docMk/>
          <pc:sldMk cId="2587881334" sldId="3411"/>
        </pc:sldMkLst>
        <pc:spChg chg="mod">
          <ac:chgData name="Estefania Flores, Julia" userId="b9e9448f-73f5-4489-a66c-307ee1503c3b" providerId="ADAL" clId="{0792595A-29BF-4DF0-97EF-71741BDC244F}" dt="2023-05-02T16:46:04.095" v="9" actId="1076"/>
          <ac:spMkLst>
            <pc:docMk/>
            <pc:sldMk cId="2587881334" sldId="3411"/>
            <ac:spMk id="3" creationId="{5F123F0E-5D44-5907-91FB-418E47A15712}"/>
          </ac:spMkLst>
        </pc:spChg>
        <pc:spChg chg="mod">
          <ac:chgData name="Estefania Flores, Julia" userId="b9e9448f-73f5-4489-a66c-307ee1503c3b" providerId="ADAL" clId="{0792595A-29BF-4DF0-97EF-71741BDC244F}" dt="2023-05-02T16:45:42.887" v="0" actId="14100"/>
          <ac:spMkLst>
            <pc:docMk/>
            <pc:sldMk cId="2587881334" sldId="3411"/>
            <ac:spMk id="5" creationId="{A4CA22E1-6052-4987-A535-36B0A191A810}"/>
          </ac:spMkLst>
        </pc:spChg>
        <pc:spChg chg="mod">
          <ac:chgData name="Estefania Flores, Julia" userId="b9e9448f-73f5-4489-a66c-307ee1503c3b" providerId="ADAL" clId="{0792595A-29BF-4DF0-97EF-71741BDC244F}" dt="2023-05-02T16:45:47.152" v="2" actId="14100"/>
          <ac:spMkLst>
            <pc:docMk/>
            <pc:sldMk cId="2587881334" sldId="3411"/>
            <ac:spMk id="6" creationId="{B2CF3E5C-88F7-4888-9E46-A2BB32FA3385}"/>
          </ac:spMkLst>
        </pc:spChg>
        <pc:spChg chg="mod">
          <ac:chgData name="Estefania Flores, Julia" userId="b9e9448f-73f5-4489-a66c-307ee1503c3b" providerId="ADAL" clId="{0792595A-29BF-4DF0-97EF-71741BDC244F}" dt="2023-05-02T16:45:49.735" v="3" actId="1076"/>
          <ac:spMkLst>
            <pc:docMk/>
            <pc:sldMk cId="2587881334" sldId="3411"/>
            <ac:spMk id="9" creationId="{2ABD2861-0730-88FB-C3CA-88E7CBF3CDC5}"/>
          </ac:spMkLst>
        </pc:spChg>
        <pc:spChg chg="mod">
          <ac:chgData name="Estefania Flores, Julia" userId="b9e9448f-73f5-4489-a66c-307ee1503c3b" providerId="ADAL" clId="{0792595A-29BF-4DF0-97EF-71741BDC244F}" dt="2023-05-02T16:46:06.331" v="10" actId="1076"/>
          <ac:spMkLst>
            <pc:docMk/>
            <pc:sldMk cId="2587881334" sldId="3411"/>
            <ac:spMk id="12" creationId="{07CF0DC9-9C5C-139C-B0E3-14773F760ADA}"/>
          </ac:spMkLst>
        </pc:spChg>
        <pc:graphicFrameChg chg="mod">
          <ac:chgData name="Estefania Flores, Julia" userId="b9e9448f-73f5-4489-a66c-307ee1503c3b" providerId="ADAL" clId="{0792595A-29BF-4DF0-97EF-71741BDC244F}" dt="2023-05-02T16:46:02.253" v="8" actId="14100"/>
          <ac:graphicFrameMkLst>
            <pc:docMk/>
            <pc:sldMk cId="2587881334" sldId="3411"/>
            <ac:graphicFrameMk id="7" creationId="{2C9548E6-2480-4112-9049-8E14CD9680FB}"/>
          </ac:graphicFrameMkLst>
        </pc:graphicFrameChg>
        <pc:graphicFrameChg chg="mod">
          <ac:chgData name="Estefania Flores, Julia" userId="b9e9448f-73f5-4489-a66c-307ee1503c3b" providerId="ADAL" clId="{0792595A-29BF-4DF0-97EF-71741BDC244F}" dt="2023-05-02T16:46:19.680" v="12"/>
          <ac:graphicFrameMkLst>
            <pc:docMk/>
            <pc:sldMk cId="2587881334" sldId="3411"/>
            <ac:graphicFrameMk id="14" creationId="{A9EC80D8-C54F-4B4F-B431-CDB473CF6EC8}"/>
          </ac:graphicFrameMkLst>
        </pc:graphicFrameChg>
      </pc:sldChg>
      <pc:sldChg chg="addSp delSp modSp mod">
        <pc:chgData name="Estefania Flores, Julia" userId="b9e9448f-73f5-4489-a66c-307ee1503c3b" providerId="ADAL" clId="{0792595A-29BF-4DF0-97EF-71741BDC244F}" dt="2023-05-02T19:10:40.679" v="43"/>
        <pc:sldMkLst>
          <pc:docMk/>
          <pc:sldMk cId="627690664" sldId="3483"/>
        </pc:sldMkLst>
        <pc:spChg chg="mod">
          <ac:chgData name="Estefania Flores, Julia" userId="b9e9448f-73f5-4489-a66c-307ee1503c3b" providerId="ADAL" clId="{0792595A-29BF-4DF0-97EF-71741BDC244F}" dt="2023-05-02T19:10:37.315" v="42" actId="1076"/>
          <ac:spMkLst>
            <pc:docMk/>
            <pc:sldMk cId="627690664" sldId="3483"/>
            <ac:spMk id="9" creationId="{CD6F7E19-DE7E-CE3D-DC1B-0BA90328F1A7}"/>
          </ac:spMkLst>
        </pc:spChg>
        <pc:graphicFrameChg chg="add mod">
          <ac:chgData name="Estefania Flores, Julia" userId="b9e9448f-73f5-4489-a66c-307ee1503c3b" providerId="ADAL" clId="{0792595A-29BF-4DF0-97EF-71741BDC244F}" dt="2023-05-02T19:10:40.679" v="43"/>
          <ac:graphicFrameMkLst>
            <pc:docMk/>
            <pc:sldMk cId="627690664" sldId="3483"/>
            <ac:graphicFrameMk id="5" creationId="{3F1A3CFC-335E-CCCC-0069-AFD3B8A27690}"/>
          </ac:graphicFrameMkLst>
        </pc:graphicFrameChg>
        <pc:graphicFrameChg chg="del">
          <ac:chgData name="Estefania Flores, Julia" userId="b9e9448f-73f5-4489-a66c-307ee1503c3b" providerId="ADAL" clId="{0792595A-29BF-4DF0-97EF-71741BDC244F}" dt="2023-05-02T18:49:06.979" v="21" actId="478"/>
          <ac:graphicFrameMkLst>
            <pc:docMk/>
            <pc:sldMk cId="627690664" sldId="3483"/>
            <ac:graphicFrameMk id="7" creationId="{EF10F630-E47B-7F8C-ACD0-6CBC83631816}"/>
          </ac:graphicFrameMkLst>
        </pc:graphicFrameChg>
        <pc:graphicFrameChg chg="mod">
          <ac:chgData name="Estefania Flores, Julia" userId="b9e9448f-73f5-4489-a66c-307ee1503c3b" providerId="ADAL" clId="{0792595A-29BF-4DF0-97EF-71741BDC244F}" dt="2023-05-02T19:10:22.530" v="39" actId="208"/>
          <ac:graphicFrameMkLst>
            <pc:docMk/>
            <pc:sldMk cId="627690664" sldId="3483"/>
            <ac:graphicFrameMk id="10" creationId="{372D7CCB-D612-3153-06CA-94A128D3FC8E}"/>
          </ac:graphicFrameMkLst>
        </pc:graphicFrameChg>
      </pc:sldChg>
    </pc:docChg>
  </pc:docChgLst>
  <pc:docChgLst>
    <pc:chgData name="Carriere-Swallow, Yan" userId="678063e5-7832-4864-acc0-0071b0f15f1e" providerId="ADAL" clId="{E948F8EA-9140-43DE-91E0-FD61F26B46E4}"/>
    <pc:docChg chg="undo custSel addSld delSld modSld sldOrd">
      <pc:chgData name="Carriere-Swallow, Yan" userId="678063e5-7832-4864-acc0-0071b0f15f1e" providerId="ADAL" clId="{E948F8EA-9140-43DE-91E0-FD61F26B46E4}" dt="2023-05-02T19:09:56.364" v="1564"/>
      <pc:docMkLst>
        <pc:docMk/>
      </pc:docMkLst>
      <pc:sldChg chg="modSp mod">
        <pc:chgData name="Carriere-Swallow, Yan" userId="678063e5-7832-4864-acc0-0071b0f15f1e" providerId="ADAL" clId="{E948F8EA-9140-43DE-91E0-FD61F26B46E4}" dt="2023-04-21T02:22:28.381" v="38" actId="20578"/>
        <pc:sldMkLst>
          <pc:docMk/>
          <pc:sldMk cId="3133973422" sldId="1175"/>
        </pc:sldMkLst>
        <pc:spChg chg="mod">
          <ac:chgData name="Carriere-Swallow, Yan" userId="678063e5-7832-4864-acc0-0071b0f15f1e" providerId="ADAL" clId="{E948F8EA-9140-43DE-91E0-FD61F26B46E4}" dt="2023-04-21T02:22:28.381" v="38" actId="20578"/>
          <ac:spMkLst>
            <pc:docMk/>
            <pc:sldMk cId="3133973422" sldId="1175"/>
            <ac:spMk id="2" creationId="{AB7A4F5A-4500-E240-8236-E720D0FCB878}"/>
          </ac:spMkLst>
        </pc:spChg>
        <pc:spChg chg="mod">
          <ac:chgData name="Carriere-Swallow, Yan" userId="678063e5-7832-4864-acc0-0071b0f15f1e" providerId="ADAL" clId="{E948F8EA-9140-43DE-91E0-FD61F26B46E4}" dt="2023-04-21T01:44:32.813" v="30" actId="6549"/>
          <ac:spMkLst>
            <pc:docMk/>
            <pc:sldMk cId="3133973422" sldId="1175"/>
            <ac:spMk id="3" creationId="{C086CCE3-A7E6-B44F-9DDF-6DBE2AEEC028}"/>
          </ac:spMkLst>
        </pc:spChg>
      </pc:sldChg>
      <pc:sldChg chg="modNotesTx">
        <pc:chgData name="Carriere-Swallow, Yan" userId="678063e5-7832-4864-acc0-0071b0f15f1e" providerId="ADAL" clId="{E948F8EA-9140-43DE-91E0-FD61F26B46E4}" dt="2023-04-27T21:50:46.581" v="780" actId="5793"/>
        <pc:sldMkLst>
          <pc:docMk/>
          <pc:sldMk cId="2004802182" sldId="3385"/>
        </pc:sldMkLst>
      </pc:sldChg>
      <pc:sldChg chg="modSp mod">
        <pc:chgData name="Carriere-Swallow, Yan" userId="678063e5-7832-4864-acc0-0071b0f15f1e" providerId="ADAL" clId="{E948F8EA-9140-43DE-91E0-FD61F26B46E4}" dt="2023-04-28T21:42:08.245" v="1124" actId="14100"/>
        <pc:sldMkLst>
          <pc:docMk/>
          <pc:sldMk cId="1973443238" sldId="3387"/>
        </pc:sldMkLst>
        <pc:spChg chg="mod">
          <ac:chgData name="Carriere-Swallow, Yan" userId="678063e5-7832-4864-acc0-0071b0f15f1e" providerId="ADAL" clId="{E948F8EA-9140-43DE-91E0-FD61F26B46E4}" dt="2023-04-28T21:29:16.478" v="984" actId="1036"/>
          <ac:spMkLst>
            <pc:docMk/>
            <pc:sldMk cId="1973443238" sldId="3387"/>
            <ac:spMk id="8" creationId="{8BA427A8-ED97-4D23-9FC6-D3E68A9C6ED2}"/>
          </ac:spMkLst>
        </pc:spChg>
        <pc:spChg chg="mod">
          <ac:chgData name="Carriere-Swallow, Yan" userId="678063e5-7832-4864-acc0-0071b0f15f1e" providerId="ADAL" clId="{E948F8EA-9140-43DE-91E0-FD61F26B46E4}" dt="2023-04-28T21:42:08.245" v="1124" actId="14100"/>
          <ac:spMkLst>
            <pc:docMk/>
            <pc:sldMk cId="1973443238" sldId="3387"/>
            <ac:spMk id="9" creationId="{0D5EED5A-16FB-45A3-9A27-021748C35A13}"/>
          </ac:spMkLst>
        </pc:spChg>
        <pc:graphicFrameChg chg="mod">
          <ac:chgData name="Carriere-Swallow, Yan" userId="678063e5-7832-4864-acc0-0071b0f15f1e" providerId="ADAL" clId="{E948F8EA-9140-43DE-91E0-FD61F26B46E4}" dt="2023-04-28T21:28:47.085" v="976" actId="14100"/>
          <ac:graphicFrameMkLst>
            <pc:docMk/>
            <pc:sldMk cId="1973443238" sldId="3387"/>
            <ac:graphicFrameMk id="5" creationId="{A451FD28-14C3-53CC-E4F1-75F307F8272E}"/>
          </ac:graphicFrameMkLst>
        </pc:graphicFrameChg>
        <pc:graphicFrameChg chg="mod">
          <ac:chgData name="Carriere-Swallow, Yan" userId="678063e5-7832-4864-acc0-0071b0f15f1e" providerId="ADAL" clId="{E948F8EA-9140-43DE-91E0-FD61F26B46E4}" dt="2023-04-28T21:38:43.066" v="1112"/>
          <ac:graphicFrameMkLst>
            <pc:docMk/>
            <pc:sldMk cId="1973443238" sldId="3387"/>
            <ac:graphicFrameMk id="6" creationId="{BEBEE074-1082-4495-910A-4D5B887C1736}"/>
          </ac:graphicFrameMkLst>
        </pc:graphicFrameChg>
      </pc:sldChg>
      <pc:sldChg chg="del">
        <pc:chgData name="Carriere-Swallow, Yan" userId="678063e5-7832-4864-acc0-0071b0f15f1e" providerId="ADAL" clId="{E948F8EA-9140-43DE-91E0-FD61F26B46E4}" dt="2023-04-21T03:14:39.197" v="47" actId="47"/>
        <pc:sldMkLst>
          <pc:docMk/>
          <pc:sldMk cId="1973395178" sldId="3388"/>
        </pc:sldMkLst>
      </pc:sldChg>
      <pc:sldChg chg="addSp delSp modSp mod ord">
        <pc:chgData name="Carriere-Swallow, Yan" userId="678063e5-7832-4864-acc0-0071b0f15f1e" providerId="ADAL" clId="{E948F8EA-9140-43DE-91E0-FD61F26B46E4}" dt="2023-05-01T20:30:48.263" v="1189" actId="1035"/>
        <pc:sldMkLst>
          <pc:docMk/>
          <pc:sldMk cId="1770552699" sldId="3389"/>
        </pc:sldMkLst>
        <pc:spChg chg="add mod">
          <ac:chgData name="Carriere-Swallow, Yan" userId="678063e5-7832-4864-acc0-0071b0f15f1e" providerId="ADAL" clId="{E948F8EA-9140-43DE-91E0-FD61F26B46E4}" dt="2023-04-28T21:40:58.677" v="1120" actId="1076"/>
          <ac:spMkLst>
            <pc:docMk/>
            <pc:sldMk cId="1770552699" sldId="3389"/>
            <ac:spMk id="4" creationId="{A3C1B4BE-70F5-6E10-BE35-FA8325ED4B7B}"/>
          </ac:spMkLst>
        </pc:spChg>
        <pc:spChg chg="mod">
          <ac:chgData name="Carriere-Swallow, Yan" userId="678063e5-7832-4864-acc0-0071b0f15f1e" providerId="ADAL" clId="{E948F8EA-9140-43DE-91E0-FD61F26B46E4}" dt="2023-04-27T18:23:42.930" v="664" actId="20577"/>
          <ac:spMkLst>
            <pc:docMk/>
            <pc:sldMk cId="1770552699" sldId="3389"/>
            <ac:spMk id="8" creationId="{E4D0E7F3-954C-5C45-302D-6899C2E50715}"/>
          </ac:spMkLst>
        </pc:spChg>
        <pc:spChg chg="mod">
          <ac:chgData name="Carriere-Swallow, Yan" userId="678063e5-7832-4864-acc0-0071b0f15f1e" providerId="ADAL" clId="{E948F8EA-9140-43DE-91E0-FD61F26B46E4}" dt="2023-05-01T20:30:48.263" v="1189" actId="1035"/>
          <ac:spMkLst>
            <pc:docMk/>
            <pc:sldMk cId="1770552699" sldId="3389"/>
            <ac:spMk id="9" creationId="{CD6F7E19-DE7E-CE3D-DC1B-0BA90328F1A7}"/>
          </ac:spMkLst>
        </pc:spChg>
        <pc:spChg chg="mod">
          <ac:chgData name="Carriere-Swallow, Yan" userId="678063e5-7832-4864-acc0-0071b0f15f1e" providerId="ADAL" clId="{E948F8EA-9140-43DE-91E0-FD61F26B46E4}" dt="2023-04-28T21:41:09.653" v="1123" actId="1076"/>
          <ac:spMkLst>
            <pc:docMk/>
            <pc:sldMk cId="1770552699" sldId="3389"/>
            <ac:spMk id="11" creationId="{700555D4-05BA-8256-2C50-8FC1650C16BD}"/>
          </ac:spMkLst>
        </pc:spChg>
        <pc:spChg chg="mod">
          <ac:chgData name="Carriere-Swallow, Yan" userId="678063e5-7832-4864-acc0-0071b0f15f1e" providerId="ADAL" clId="{E948F8EA-9140-43DE-91E0-FD61F26B46E4}" dt="2023-04-28T21:41:03.652" v="1121" actId="1076"/>
          <ac:spMkLst>
            <pc:docMk/>
            <pc:sldMk cId="1770552699" sldId="3389"/>
            <ac:spMk id="12" creationId="{407B68E8-83CD-0568-91DC-BAF0C26F4EF2}"/>
          </ac:spMkLst>
        </pc:spChg>
        <pc:graphicFrameChg chg="add mod">
          <ac:chgData name="Carriere-Swallow, Yan" userId="678063e5-7832-4864-acc0-0071b0f15f1e" providerId="ADAL" clId="{E948F8EA-9140-43DE-91E0-FD61F26B46E4}" dt="2023-05-01T20:30:41.312" v="1186" actId="14100"/>
          <ac:graphicFrameMkLst>
            <pc:docMk/>
            <pc:sldMk cId="1770552699" sldId="3389"/>
            <ac:graphicFrameMk id="3" creationId="{4AC00555-9114-C429-3396-C82FF38F2D56}"/>
          </ac:graphicFrameMkLst>
        </pc:graphicFrameChg>
        <pc:graphicFrameChg chg="del mod">
          <ac:chgData name="Carriere-Swallow, Yan" userId="678063e5-7832-4864-acc0-0071b0f15f1e" providerId="ADAL" clId="{E948F8EA-9140-43DE-91E0-FD61F26B46E4}" dt="2023-04-27T18:24:52.547" v="679" actId="478"/>
          <ac:graphicFrameMkLst>
            <pc:docMk/>
            <pc:sldMk cId="1770552699" sldId="3389"/>
            <ac:graphicFrameMk id="3" creationId="{F4091A7F-2466-45DF-BA50-39826953B87D}"/>
          </ac:graphicFrameMkLst>
        </pc:graphicFrameChg>
        <pc:graphicFrameChg chg="add del mod">
          <ac:chgData name="Carriere-Swallow, Yan" userId="678063e5-7832-4864-acc0-0071b0f15f1e" providerId="ADAL" clId="{E948F8EA-9140-43DE-91E0-FD61F26B46E4}" dt="2023-05-01T20:28:55.560" v="1147" actId="478"/>
          <ac:graphicFrameMkLst>
            <pc:docMk/>
            <pc:sldMk cId="1770552699" sldId="3389"/>
            <ac:graphicFrameMk id="5" creationId="{873825EE-FBD5-130B-5132-7CB79E5F7918}"/>
          </ac:graphicFrameMkLst>
        </pc:graphicFrameChg>
        <pc:graphicFrameChg chg="add del mod">
          <ac:chgData name="Carriere-Swallow, Yan" userId="678063e5-7832-4864-acc0-0071b0f15f1e" providerId="ADAL" clId="{E948F8EA-9140-43DE-91E0-FD61F26B46E4}" dt="2023-05-01T20:28:26.645" v="1143" actId="478"/>
          <ac:graphicFrameMkLst>
            <pc:docMk/>
            <pc:sldMk cId="1770552699" sldId="3389"/>
            <ac:graphicFrameMk id="6" creationId="{CC41DDB3-E86D-4D8D-8FD3-36F88083F6F9}"/>
          </ac:graphicFrameMkLst>
        </pc:graphicFrameChg>
        <pc:graphicFrameChg chg="add mod">
          <ac:chgData name="Carriere-Swallow, Yan" userId="678063e5-7832-4864-acc0-0071b0f15f1e" providerId="ADAL" clId="{E948F8EA-9140-43DE-91E0-FD61F26B46E4}" dt="2023-05-01T20:29:11.231" v="1152"/>
          <ac:graphicFrameMkLst>
            <pc:docMk/>
            <pc:sldMk cId="1770552699" sldId="3389"/>
            <ac:graphicFrameMk id="7" creationId="{3876E237-3A1C-961C-D1FB-F7CD20EFEC93}"/>
          </ac:graphicFrameMkLst>
        </pc:graphicFrameChg>
        <pc:graphicFrameChg chg="mod">
          <ac:chgData name="Carriere-Swallow, Yan" userId="678063e5-7832-4864-acc0-0071b0f15f1e" providerId="ADAL" clId="{E948F8EA-9140-43DE-91E0-FD61F26B46E4}" dt="2023-04-28T21:39:31.570" v="1115"/>
          <ac:graphicFrameMkLst>
            <pc:docMk/>
            <pc:sldMk cId="1770552699" sldId="3389"/>
            <ac:graphicFrameMk id="18" creationId="{D730E1DC-615E-409B-92CF-68CCB9EC81BE}"/>
          </ac:graphicFrameMkLst>
        </pc:graphicFrameChg>
        <pc:cxnChg chg="add mod">
          <ac:chgData name="Carriere-Swallow, Yan" userId="678063e5-7832-4864-acc0-0071b0f15f1e" providerId="ADAL" clId="{E948F8EA-9140-43DE-91E0-FD61F26B46E4}" dt="2023-05-01T20:30:28.729" v="1185" actId="1035"/>
          <ac:cxnSpMkLst>
            <pc:docMk/>
            <pc:sldMk cId="1770552699" sldId="3389"/>
            <ac:cxnSpMk id="10" creationId="{EA768C20-B8FA-AFCB-FE3B-BD62918B4BE4}"/>
          </ac:cxnSpMkLst>
        </pc:cxnChg>
        <pc:cxnChg chg="add mod">
          <ac:chgData name="Carriere-Swallow, Yan" userId="678063e5-7832-4864-acc0-0071b0f15f1e" providerId="ADAL" clId="{E948F8EA-9140-43DE-91E0-FD61F26B46E4}" dt="2023-05-01T20:29:53.569" v="1165" actId="14100"/>
          <ac:cxnSpMkLst>
            <pc:docMk/>
            <pc:sldMk cId="1770552699" sldId="3389"/>
            <ac:cxnSpMk id="13" creationId="{707F451B-DEA3-F2DA-6D01-77C2E486CBF8}"/>
          </ac:cxnSpMkLst>
        </pc:cxnChg>
        <pc:cxnChg chg="add mod">
          <ac:chgData name="Carriere-Swallow, Yan" userId="678063e5-7832-4864-acc0-0071b0f15f1e" providerId="ADAL" clId="{E948F8EA-9140-43DE-91E0-FD61F26B46E4}" dt="2023-05-01T20:30:00.633" v="1178" actId="1037"/>
          <ac:cxnSpMkLst>
            <pc:docMk/>
            <pc:sldMk cId="1770552699" sldId="3389"/>
            <ac:cxnSpMk id="14" creationId="{FA9332F6-7318-4D9A-99CF-89EAFF081E83}"/>
          </ac:cxnSpMkLst>
        </pc:cxnChg>
      </pc:sldChg>
      <pc:sldChg chg="addSp modSp mod">
        <pc:chgData name="Carriere-Swallow, Yan" userId="678063e5-7832-4864-acc0-0071b0f15f1e" providerId="ADAL" clId="{E948F8EA-9140-43DE-91E0-FD61F26B46E4}" dt="2023-05-02T16:56:21.107" v="1556" actId="20577"/>
        <pc:sldMkLst>
          <pc:docMk/>
          <pc:sldMk cId="3799699873" sldId="3390"/>
        </pc:sldMkLst>
        <pc:spChg chg="mod">
          <ac:chgData name="Carriere-Swallow, Yan" userId="678063e5-7832-4864-acc0-0071b0f15f1e" providerId="ADAL" clId="{E948F8EA-9140-43DE-91E0-FD61F26B46E4}" dt="2023-04-21T21:07:53.719" v="48" actId="14100"/>
          <ac:spMkLst>
            <pc:docMk/>
            <pc:sldMk cId="3799699873" sldId="3390"/>
            <ac:spMk id="4" creationId="{E4B4A9A4-8B99-5CA9-483D-27484E67A410}"/>
          </ac:spMkLst>
        </pc:spChg>
        <pc:spChg chg="mod">
          <ac:chgData name="Carriere-Swallow, Yan" userId="678063e5-7832-4864-acc0-0071b0f15f1e" providerId="ADAL" clId="{E948F8EA-9140-43DE-91E0-FD61F26B46E4}" dt="2023-05-02T16:46:15.027" v="1195" actId="14100"/>
          <ac:spMkLst>
            <pc:docMk/>
            <pc:sldMk cId="3799699873" sldId="3390"/>
            <ac:spMk id="6" creationId="{1143ADF8-677C-3728-305C-4A71BDE83163}"/>
          </ac:spMkLst>
        </pc:spChg>
        <pc:spChg chg="add mod">
          <ac:chgData name="Carriere-Swallow, Yan" userId="678063e5-7832-4864-acc0-0071b0f15f1e" providerId="ADAL" clId="{E948F8EA-9140-43DE-91E0-FD61F26B46E4}" dt="2023-05-02T16:56:21.107" v="1556" actId="20577"/>
          <ac:spMkLst>
            <pc:docMk/>
            <pc:sldMk cId="3799699873" sldId="3390"/>
            <ac:spMk id="7" creationId="{63F66C68-C32D-A59C-F3E7-22608ED3A751}"/>
          </ac:spMkLst>
        </pc:spChg>
        <pc:spChg chg="add mod">
          <ac:chgData name="Carriere-Swallow, Yan" userId="678063e5-7832-4864-acc0-0071b0f15f1e" providerId="ADAL" clId="{E948F8EA-9140-43DE-91E0-FD61F26B46E4}" dt="2023-05-02T16:52:25.081" v="1497" actId="1036"/>
          <ac:spMkLst>
            <pc:docMk/>
            <pc:sldMk cId="3799699873" sldId="3390"/>
            <ac:spMk id="10" creationId="{53AB3B43-3459-A469-AAE7-0DA276DB73D3}"/>
          </ac:spMkLst>
        </pc:spChg>
        <pc:picChg chg="mod modCrop">
          <ac:chgData name="Carriere-Swallow, Yan" userId="678063e5-7832-4864-acc0-0071b0f15f1e" providerId="ADAL" clId="{E948F8EA-9140-43DE-91E0-FD61F26B46E4}" dt="2023-05-02T16:52:15.117" v="1492" actId="1035"/>
          <ac:picMkLst>
            <pc:docMk/>
            <pc:sldMk cId="3799699873" sldId="3390"/>
            <ac:picMk id="5" creationId="{C48FB266-2C7D-AAA7-3FA3-3D5BF3217C06}"/>
          </ac:picMkLst>
        </pc:picChg>
      </pc:sldChg>
      <pc:sldChg chg="delSp modSp mod modNotesTx">
        <pc:chgData name="Carriere-Swallow, Yan" userId="678063e5-7832-4864-acc0-0071b0f15f1e" providerId="ADAL" clId="{E948F8EA-9140-43DE-91E0-FD61F26B46E4}" dt="2023-04-28T14:23:31.513" v="791" actId="20577"/>
        <pc:sldMkLst>
          <pc:docMk/>
          <pc:sldMk cId="2587881334" sldId="3411"/>
        </pc:sldMkLst>
        <pc:spChg chg="mod">
          <ac:chgData name="Carriere-Swallow, Yan" userId="678063e5-7832-4864-acc0-0071b0f15f1e" providerId="ADAL" clId="{E948F8EA-9140-43DE-91E0-FD61F26B46E4}" dt="2023-04-28T14:23:31.513" v="791" actId="20577"/>
          <ac:spMkLst>
            <pc:docMk/>
            <pc:sldMk cId="2587881334" sldId="3411"/>
            <ac:spMk id="2" creationId="{FEC0E19A-BB0F-724B-9C8E-ED2A2D479376}"/>
          </ac:spMkLst>
        </pc:spChg>
        <pc:spChg chg="mod">
          <ac:chgData name="Carriere-Swallow, Yan" userId="678063e5-7832-4864-acc0-0071b0f15f1e" providerId="ADAL" clId="{E948F8EA-9140-43DE-91E0-FD61F26B46E4}" dt="2023-04-27T21:43:56.173" v="749" actId="14100"/>
          <ac:spMkLst>
            <pc:docMk/>
            <pc:sldMk cId="2587881334" sldId="3411"/>
            <ac:spMk id="3" creationId="{5F123F0E-5D44-5907-91FB-418E47A15712}"/>
          </ac:spMkLst>
        </pc:spChg>
        <pc:spChg chg="mod">
          <ac:chgData name="Carriere-Swallow, Yan" userId="678063e5-7832-4864-acc0-0071b0f15f1e" providerId="ADAL" clId="{E948F8EA-9140-43DE-91E0-FD61F26B46E4}" dt="2023-04-27T21:48:48.323" v="778" actId="1076"/>
          <ac:spMkLst>
            <pc:docMk/>
            <pc:sldMk cId="2587881334" sldId="3411"/>
            <ac:spMk id="5" creationId="{A4CA22E1-6052-4987-A535-36B0A191A810}"/>
          </ac:spMkLst>
        </pc:spChg>
        <pc:spChg chg="mod">
          <ac:chgData name="Carriere-Swallow, Yan" userId="678063e5-7832-4864-acc0-0071b0f15f1e" providerId="ADAL" clId="{E948F8EA-9140-43DE-91E0-FD61F26B46E4}" dt="2023-04-27T21:48:48.323" v="778" actId="1076"/>
          <ac:spMkLst>
            <pc:docMk/>
            <pc:sldMk cId="2587881334" sldId="3411"/>
            <ac:spMk id="6" creationId="{B2CF3E5C-88F7-4888-9E46-A2BB32FA3385}"/>
          </ac:spMkLst>
        </pc:spChg>
        <pc:spChg chg="mod">
          <ac:chgData name="Carriere-Swallow, Yan" userId="678063e5-7832-4864-acc0-0071b0f15f1e" providerId="ADAL" clId="{E948F8EA-9140-43DE-91E0-FD61F26B46E4}" dt="2023-04-27T21:43:18.257" v="718" actId="1038"/>
          <ac:spMkLst>
            <pc:docMk/>
            <pc:sldMk cId="2587881334" sldId="3411"/>
            <ac:spMk id="9" creationId="{2ABD2861-0730-88FB-C3CA-88E7CBF3CDC5}"/>
          </ac:spMkLst>
        </pc:spChg>
        <pc:spChg chg="mod">
          <ac:chgData name="Carriere-Swallow, Yan" userId="678063e5-7832-4864-acc0-0071b0f15f1e" providerId="ADAL" clId="{E948F8EA-9140-43DE-91E0-FD61F26B46E4}" dt="2023-04-27T21:43:21.142" v="719" actId="1076"/>
          <ac:spMkLst>
            <pc:docMk/>
            <pc:sldMk cId="2587881334" sldId="3411"/>
            <ac:spMk id="12" creationId="{07CF0DC9-9C5C-139C-B0E3-14773F760ADA}"/>
          </ac:spMkLst>
        </pc:spChg>
        <pc:spChg chg="del mod">
          <ac:chgData name="Carriere-Swallow, Yan" userId="678063e5-7832-4864-acc0-0071b0f15f1e" providerId="ADAL" clId="{E948F8EA-9140-43DE-91E0-FD61F26B46E4}" dt="2023-04-27T18:26:58.184" v="688" actId="478"/>
          <ac:spMkLst>
            <pc:docMk/>
            <pc:sldMk cId="2587881334" sldId="3411"/>
            <ac:spMk id="15" creationId="{86829826-B08C-CD8F-F473-A64C6342D15E}"/>
          </ac:spMkLst>
        </pc:spChg>
        <pc:spChg chg="del mod">
          <ac:chgData name="Carriere-Swallow, Yan" userId="678063e5-7832-4864-acc0-0071b0f15f1e" providerId="ADAL" clId="{E948F8EA-9140-43DE-91E0-FD61F26B46E4}" dt="2023-04-27T18:26:58.184" v="688" actId="478"/>
          <ac:spMkLst>
            <pc:docMk/>
            <pc:sldMk cId="2587881334" sldId="3411"/>
            <ac:spMk id="16" creationId="{BA0A9D3D-DF04-CDCF-212B-9219B388DEB8}"/>
          </ac:spMkLst>
        </pc:spChg>
        <pc:graphicFrameChg chg="del mod">
          <ac:chgData name="Carriere-Swallow, Yan" userId="678063e5-7832-4864-acc0-0071b0f15f1e" providerId="ADAL" clId="{E948F8EA-9140-43DE-91E0-FD61F26B46E4}" dt="2023-04-27T18:26:58.184" v="688" actId="478"/>
          <ac:graphicFrameMkLst>
            <pc:docMk/>
            <pc:sldMk cId="2587881334" sldId="3411"/>
            <ac:graphicFrameMk id="4" creationId="{614CD473-C4CA-D882-46BA-3658C70B6517}"/>
          </ac:graphicFrameMkLst>
        </pc:graphicFrameChg>
        <pc:graphicFrameChg chg="mod">
          <ac:chgData name="Carriere-Swallow, Yan" userId="678063e5-7832-4864-acc0-0071b0f15f1e" providerId="ADAL" clId="{E948F8EA-9140-43DE-91E0-FD61F26B46E4}" dt="2023-04-27T21:43:53.250" v="748" actId="14100"/>
          <ac:graphicFrameMkLst>
            <pc:docMk/>
            <pc:sldMk cId="2587881334" sldId="3411"/>
            <ac:graphicFrameMk id="7" creationId="{2C9548E6-2480-4112-9049-8E14CD9680FB}"/>
          </ac:graphicFrameMkLst>
        </pc:graphicFrameChg>
        <pc:graphicFrameChg chg="mod">
          <ac:chgData name="Carriere-Swallow, Yan" userId="678063e5-7832-4864-acc0-0071b0f15f1e" providerId="ADAL" clId="{E948F8EA-9140-43DE-91E0-FD61F26B46E4}" dt="2023-04-27T21:43:24.611" v="720"/>
          <ac:graphicFrameMkLst>
            <pc:docMk/>
            <pc:sldMk cId="2587881334" sldId="3411"/>
            <ac:graphicFrameMk id="14" creationId="{A9EC80D8-C54F-4B4F-B431-CDB473CF6EC8}"/>
          </ac:graphicFrameMkLst>
        </pc:graphicFrameChg>
      </pc:sldChg>
      <pc:sldChg chg="modSp mod ord modNotesTx">
        <pc:chgData name="Carriere-Swallow, Yan" userId="678063e5-7832-4864-acc0-0071b0f15f1e" providerId="ADAL" clId="{E948F8EA-9140-43DE-91E0-FD61F26B46E4}" dt="2023-04-28T21:47:13.842" v="1142" actId="20577"/>
        <pc:sldMkLst>
          <pc:docMk/>
          <pc:sldMk cId="1760315441" sldId="3481"/>
        </pc:sldMkLst>
        <pc:spChg chg="mod">
          <ac:chgData name="Carriere-Swallow, Yan" userId="678063e5-7832-4864-acc0-0071b0f15f1e" providerId="ADAL" clId="{E948F8EA-9140-43DE-91E0-FD61F26B46E4}" dt="2023-04-21T03:14:16.187" v="46" actId="20577"/>
          <ac:spMkLst>
            <pc:docMk/>
            <pc:sldMk cId="1760315441" sldId="3481"/>
            <ac:spMk id="2" creationId="{FEC0E19A-BB0F-724B-9C8E-ED2A2D479376}"/>
          </ac:spMkLst>
        </pc:spChg>
        <pc:spChg chg="mod">
          <ac:chgData name="Carriere-Swallow, Yan" userId="678063e5-7832-4864-acc0-0071b0f15f1e" providerId="ADAL" clId="{E948F8EA-9140-43DE-91E0-FD61F26B46E4}" dt="2023-04-28T21:47:13.842" v="1142" actId="20577"/>
          <ac:spMkLst>
            <pc:docMk/>
            <pc:sldMk cId="1760315441" sldId="3481"/>
            <ac:spMk id="8" creationId="{91AC3DB1-F2AE-451A-9FB9-3F5B3787F97A}"/>
          </ac:spMkLst>
        </pc:spChg>
        <pc:graphicFrameChg chg="mod">
          <ac:chgData name="Carriere-Swallow, Yan" userId="678063e5-7832-4864-acc0-0071b0f15f1e" providerId="ADAL" clId="{E948F8EA-9140-43DE-91E0-FD61F26B46E4}" dt="2023-04-27T03:28:11.674" v="529"/>
          <ac:graphicFrameMkLst>
            <pc:docMk/>
            <pc:sldMk cId="1760315441" sldId="3481"/>
            <ac:graphicFrameMk id="5" creationId="{C72B6044-21CE-8FD9-F435-7EE1FAEAF8E8}"/>
          </ac:graphicFrameMkLst>
        </pc:graphicFrameChg>
      </pc:sldChg>
      <pc:sldChg chg="addSp modSp add mod">
        <pc:chgData name="Carriere-Swallow, Yan" userId="678063e5-7832-4864-acc0-0071b0f15f1e" providerId="ADAL" clId="{E948F8EA-9140-43DE-91E0-FD61F26B46E4}" dt="2023-05-01T20:32:02.663" v="1194"/>
        <pc:sldMkLst>
          <pc:docMk/>
          <pc:sldMk cId="3391602052" sldId="3482"/>
        </pc:sldMkLst>
        <pc:spChg chg="mod">
          <ac:chgData name="Carriere-Swallow, Yan" userId="678063e5-7832-4864-acc0-0071b0f15f1e" providerId="ADAL" clId="{E948F8EA-9140-43DE-91E0-FD61F26B46E4}" dt="2023-04-27T03:19:45.790" v="140" actId="20577"/>
          <ac:spMkLst>
            <pc:docMk/>
            <pc:sldMk cId="3391602052" sldId="3482"/>
            <ac:spMk id="2" creationId="{3E07C204-27BF-438F-71BD-7B7056ED6974}"/>
          </ac:spMkLst>
        </pc:spChg>
        <pc:spChg chg="add mod">
          <ac:chgData name="Carriere-Swallow, Yan" userId="678063e5-7832-4864-acc0-0071b0f15f1e" providerId="ADAL" clId="{E948F8EA-9140-43DE-91E0-FD61F26B46E4}" dt="2023-04-27T15:58:14.079" v="553" actId="20577"/>
          <ac:spMkLst>
            <pc:docMk/>
            <pc:sldMk cId="3391602052" sldId="3482"/>
            <ac:spMk id="3" creationId="{6D32EDA6-751C-B5C5-9A99-1B5D9C829778}"/>
          </ac:spMkLst>
        </pc:spChg>
        <pc:spChg chg="add mod">
          <ac:chgData name="Carriere-Swallow, Yan" userId="678063e5-7832-4864-acc0-0071b0f15f1e" providerId="ADAL" clId="{E948F8EA-9140-43DE-91E0-FD61F26B46E4}" dt="2023-04-27T15:58:24.305" v="555" actId="20577"/>
          <ac:spMkLst>
            <pc:docMk/>
            <pc:sldMk cId="3391602052" sldId="3482"/>
            <ac:spMk id="4" creationId="{36F3D4C8-D79E-6A14-EE2D-2B95E3C2BF30}"/>
          </ac:spMkLst>
        </pc:spChg>
        <pc:spChg chg="mod">
          <ac:chgData name="Carriere-Swallow, Yan" userId="678063e5-7832-4864-acc0-0071b0f15f1e" providerId="ADAL" clId="{E948F8EA-9140-43DE-91E0-FD61F26B46E4}" dt="2023-05-01T20:31:34.444" v="1190" actId="20577"/>
          <ac:spMkLst>
            <pc:docMk/>
            <pc:sldMk cId="3391602052" sldId="3482"/>
            <ac:spMk id="9" creationId="{450686F8-7B98-7779-E6F6-C1D3FF051304}"/>
          </ac:spMkLst>
        </pc:spChg>
        <pc:graphicFrameChg chg="mod">
          <ac:chgData name="Carriere-Swallow, Yan" userId="678063e5-7832-4864-acc0-0071b0f15f1e" providerId="ADAL" clId="{E948F8EA-9140-43DE-91E0-FD61F26B46E4}" dt="2023-04-27T03:22:39.915" v="192" actId="14100"/>
          <ac:graphicFrameMkLst>
            <pc:docMk/>
            <pc:sldMk cId="3391602052" sldId="3482"/>
            <ac:graphicFrameMk id="5" creationId="{00000000-0008-0000-0A00-000002000000}"/>
          </ac:graphicFrameMkLst>
        </pc:graphicFrameChg>
        <pc:graphicFrameChg chg="mod">
          <ac:chgData name="Carriere-Swallow, Yan" userId="678063e5-7832-4864-acc0-0071b0f15f1e" providerId="ADAL" clId="{E948F8EA-9140-43DE-91E0-FD61F26B46E4}" dt="2023-05-01T20:32:02.663" v="1194"/>
          <ac:graphicFrameMkLst>
            <pc:docMk/>
            <pc:sldMk cId="3391602052" sldId="3482"/>
            <ac:graphicFrameMk id="7" creationId="{E96917B5-1F45-D70E-2BE1-189B1D879C5D}"/>
          </ac:graphicFrameMkLst>
        </pc:graphicFrameChg>
      </pc:sldChg>
      <pc:sldChg chg="addSp modSp add mod modNotesTx">
        <pc:chgData name="Carriere-Swallow, Yan" userId="678063e5-7832-4864-acc0-0071b0f15f1e" providerId="ADAL" clId="{E948F8EA-9140-43DE-91E0-FD61F26B46E4}" dt="2023-05-02T19:09:56.364" v="1564"/>
        <pc:sldMkLst>
          <pc:docMk/>
          <pc:sldMk cId="627690664" sldId="3483"/>
        </pc:sldMkLst>
        <pc:spChg chg="mod">
          <ac:chgData name="Carriere-Swallow, Yan" userId="678063e5-7832-4864-acc0-0071b0f15f1e" providerId="ADAL" clId="{E948F8EA-9140-43DE-91E0-FD61F26B46E4}" dt="2023-04-27T03:19:40.892" v="139" actId="20577"/>
          <ac:spMkLst>
            <pc:docMk/>
            <pc:sldMk cId="627690664" sldId="3483"/>
            <ac:spMk id="2" creationId="{3E07C204-27BF-438F-71BD-7B7056ED6974}"/>
          </ac:spMkLst>
        </pc:spChg>
        <pc:spChg chg="add mod">
          <ac:chgData name="Carriere-Swallow, Yan" userId="678063e5-7832-4864-acc0-0071b0f15f1e" providerId="ADAL" clId="{E948F8EA-9140-43DE-91E0-FD61F26B46E4}" dt="2023-04-27T15:58:42.951" v="629" actId="20577"/>
          <ac:spMkLst>
            <pc:docMk/>
            <pc:sldMk cId="627690664" sldId="3483"/>
            <ac:spMk id="3" creationId="{1F60BF5B-3427-2220-9D54-361FECFAAC81}"/>
          </ac:spMkLst>
        </pc:spChg>
        <pc:spChg chg="add mod">
          <ac:chgData name="Carriere-Swallow, Yan" userId="678063e5-7832-4864-acc0-0071b0f15f1e" providerId="ADAL" clId="{E948F8EA-9140-43DE-91E0-FD61F26B46E4}" dt="2023-04-27T03:27:32.865" v="527" actId="20577"/>
          <ac:spMkLst>
            <pc:docMk/>
            <pc:sldMk cId="627690664" sldId="3483"/>
            <ac:spMk id="4" creationId="{5E689A6E-7085-6F1F-0296-1F9BD712C2FD}"/>
          </ac:spMkLst>
        </pc:spChg>
        <pc:graphicFrameChg chg="mod">
          <ac:chgData name="Carriere-Swallow, Yan" userId="678063e5-7832-4864-acc0-0071b0f15f1e" providerId="ADAL" clId="{E948F8EA-9140-43DE-91E0-FD61F26B46E4}" dt="2023-05-02T19:09:56.364" v="1564"/>
          <ac:graphicFrameMkLst>
            <pc:docMk/>
            <pc:sldMk cId="627690664" sldId="3483"/>
            <ac:graphicFrameMk id="5" creationId="{3F1A3CFC-335E-CCCC-0069-AFD3B8A27690}"/>
          </ac:graphicFrameMkLst>
        </pc:graphicFrameChg>
        <pc:graphicFrameChg chg="mod">
          <ac:chgData name="Carriere-Swallow, Yan" userId="678063e5-7832-4864-acc0-0071b0f15f1e" providerId="ADAL" clId="{E948F8EA-9140-43DE-91E0-FD61F26B46E4}" dt="2023-05-01T20:31:49.247" v="1191" actId="255"/>
          <ac:graphicFrameMkLst>
            <pc:docMk/>
            <pc:sldMk cId="627690664" sldId="3483"/>
            <ac:graphicFrameMk id="7" creationId="{EF10F630-E47B-7F8C-ACD0-6CBC83631816}"/>
          </ac:graphicFrameMkLst>
        </pc:graphicFrameChg>
        <pc:graphicFrameChg chg="mod">
          <ac:chgData name="Carriere-Swallow, Yan" userId="678063e5-7832-4864-acc0-0071b0f15f1e" providerId="ADAL" clId="{E948F8EA-9140-43DE-91E0-FD61F26B46E4}" dt="2023-05-01T20:31:52.919" v="1192" actId="255"/>
          <ac:graphicFrameMkLst>
            <pc:docMk/>
            <pc:sldMk cId="627690664" sldId="3483"/>
            <ac:graphicFrameMk id="10" creationId="{372D7CCB-D612-3153-06CA-94A128D3FC8E}"/>
          </ac:graphicFrameMkLst>
        </pc:graphicFrameChg>
      </pc:sldChg>
    </pc:docChg>
  </pc:docChgLst>
  <pc:docChgLst>
    <pc:chgData name="Gonzalez Dominguez, Pablo" userId="e2ecb56c-f4ae-45e1-a557-1b41d1c5072a" providerId="ADAL" clId="{38EF3BFA-1277-41D4-955E-250D4506FD13}"/>
    <pc:docChg chg="undo custSel modSld">
      <pc:chgData name="Gonzalez Dominguez, Pablo" userId="e2ecb56c-f4ae-45e1-a557-1b41d1c5072a" providerId="ADAL" clId="{38EF3BFA-1277-41D4-955E-250D4506FD13}" dt="2023-05-01T20:41:28.889" v="128" actId="14100"/>
      <pc:docMkLst>
        <pc:docMk/>
      </pc:docMkLst>
      <pc:sldChg chg="addSp delSp modSp mod">
        <pc:chgData name="Gonzalez Dominguez, Pablo" userId="e2ecb56c-f4ae-45e1-a557-1b41d1c5072a" providerId="ADAL" clId="{38EF3BFA-1277-41D4-955E-250D4506FD13}" dt="2023-05-01T20:34:12.914" v="45" actId="20577"/>
        <pc:sldMkLst>
          <pc:docMk/>
          <pc:sldMk cId="3799699873" sldId="3390"/>
        </pc:sldMkLst>
        <pc:spChg chg="mod">
          <ac:chgData name="Gonzalez Dominguez, Pablo" userId="e2ecb56c-f4ae-45e1-a557-1b41d1c5072a" providerId="ADAL" clId="{38EF3BFA-1277-41D4-955E-250D4506FD13}" dt="2023-05-01T20:34:12.914" v="45" actId="20577"/>
          <ac:spMkLst>
            <pc:docMk/>
            <pc:sldMk cId="3799699873" sldId="3390"/>
            <ac:spMk id="4" creationId="{E4B4A9A4-8B99-5CA9-483D-27484E67A410}"/>
          </ac:spMkLst>
        </pc:spChg>
        <pc:graphicFrameChg chg="del mod">
          <ac:chgData name="Gonzalez Dominguez, Pablo" userId="e2ecb56c-f4ae-45e1-a557-1b41d1c5072a" providerId="ADAL" clId="{38EF3BFA-1277-41D4-955E-250D4506FD13}" dt="2023-05-01T20:33:40.856" v="1" actId="478"/>
          <ac:graphicFrameMkLst>
            <pc:docMk/>
            <pc:sldMk cId="3799699873" sldId="3390"/>
            <ac:graphicFrameMk id="7" creationId="{B8DBD8BB-87D5-9455-04CA-C413D766F55B}"/>
          </ac:graphicFrameMkLst>
        </pc:graphicFrameChg>
        <pc:graphicFrameChg chg="add mod">
          <ac:chgData name="Gonzalez Dominguez, Pablo" userId="e2ecb56c-f4ae-45e1-a557-1b41d1c5072a" providerId="ADAL" clId="{38EF3BFA-1277-41D4-955E-250D4506FD13}" dt="2023-05-01T20:33:55.200" v="7" actId="14100"/>
          <ac:graphicFrameMkLst>
            <pc:docMk/>
            <pc:sldMk cId="3799699873" sldId="3390"/>
            <ac:graphicFrameMk id="9" creationId="{347ED4BE-1640-4818-9980-E3F39209EA90}"/>
          </ac:graphicFrameMkLst>
        </pc:graphicFrameChg>
      </pc:sldChg>
      <pc:sldChg chg="addSp delSp modSp mod">
        <pc:chgData name="Gonzalez Dominguez, Pablo" userId="e2ecb56c-f4ae-45e1-a557-1b41d1c5072a" providerId="ADAL" clId="{38EF3BFA-1277-41D4-955E-250D4506FD13}" dt="2023-05-01T20:41:28.889" v="128" actId="14100"/>
        <pc:sldMkLst>
          <pc:docMk/>
          <pc:sldMk cId="1760315441" sldId="3481"/>
        </pc:sldMkLst>
        <pc:spChg chg="del">
          <ac:chgData name="Gonzalez Dominguez, Pablo" userId="e2ecb56c-f4ae-45e1-a557-1b41d1c5072a" providerId="ADAL" clId="{38EF3BFA-1277-41D4-955E-250D4506FD13}" dt="2023-05-01T20:40:23.722" v="56" actId="478"/>
          <ac:spMkLst>
            <pc:docMk/>
            <pc:sldMk cId="1760315441" sldId="3481"/>
            <ac:spMk id="10" creationId="{FFDB9FC6-5F45-E45F-324E-F6C04E3FD7E8}"/>
          </ac:spMkLst>
        </pc:spChg>
        <pc:spChg chg="add mod">
          <ac:chgData name="Gonzalez Dominguez, Pablo" userId="e2ecb56c-f4ae-45e1-a557-1b41d1c5072a" providerId="ADAL" clId="{38EF3BFA-1277-41D4-955E-250D4506FD13}" dt="2023-05-01T20:41:17.436" v="122" actId="1076"/>
          <ac:spMkLst>
            <pc:docMk/>
            <pc:sldMk cId="1760315441" sldId="3481"/>
            <ac:spMk id="11" creationId="{D2C71DB6-1F21-51AC-143B-86E252B87BDC}"/>
          </ac:spMkLst>
        </pc:spChg>
        <pc:graphicFrameChg chg="add del mod">
          <ac:chgData name="Gonzalez Dominguez, Pablo" userId="e2ecb56c-f4ae-45e1-a557-1b41d1c5072a" providerId="ADAL" clId="{38EF3BFA-1277-41D4-955E-250D4506FD13}" dt="2023-05-01T20:41:28.889" v="128" actId="14100"/>
          <ac:graphicFrameMkLst>
            <pc:docMk/>
            <pc:sldMk cId="1760315441" sldId="3481"/>
            <ac:graphicFrameMk id="4" creationId="{77ACC713-86BF-421E-9A60-DC1FDD4A0391}"/>
          </ac:graphicFrameMkLst>
        </pc:graphicFrameChg>
        <pc:graphicFrameChg chg="del">
          <ac:chgData name="Gonzalez Dominguez, Pablo" userId="e2ecb56c-f4ae-45e1-a557-1b41d1c5072a" providerId="ADAL" clId="{38EF3BFA-1277-41D4-955E-250D4506FD13}" dt="2023-05-01T20:39:56.193" v="46" actId="478"/>
          <ac:graphicFrameMkLst>
            <pc:docMk/>
            <pc:sldMk cId="1760315441" sldId="3481"/>
            <ac:graphicFrameMk id="5" creationId="{C72B6044-21CE-8FD9-F435-7EE1FAEAF8E8}"/>
          </ac:graphicFrameMkLst>
        </pc:graphicFrameChg>
      </pc:sldChg>
    </pc:docChg>
  </pc:docChgLst>
  <pc:docChgLst>
    <pc:chgData name="Jimenez, Daniel" userId="30612f94-5871-4ccf-9f25-835e2da4f569" providerId="ADAL" clId="{F49923C1-5290-41C8-9F32-1F7A0354F37D}"/>
    <pc:docChg chg="custSel modSld">
      <pc:chgData name="Jimenez, Daniel" userId="30612f94-5871-4ccf-9f25-835e2da4f569" providerId="ADAL" clId="{F49923C1-5290-41C8-9F32-1F7A0354F37D}" dt="2023-05-01T22:55:31.905" v="28"/>
      <pc:docMkLst>
        <pc:docMk/>
      </pc:docMkLst>
      <pc:sldChg chg="addSp delSp modSp mod">
        <pc:chgData name="Jimenez, Daniel" userId="30612f94-5871-4ccf-9f25-835e2da4f569" providerId="ADAL" clId="{F49923C1-5290-41C8-9F32-1F7A0354F37D}" dt="2023-05-01T22:55:31.905" v="28"/>
        <pc:sldMkLst>
          <pc:docMk/>
          <pc:sldMk cId="1973443238" sldId="3387"/>
        </pc:sldMkLst>
        <pc:spChg chg="add mod">
          <ac:chgData name="Jimenez, Daniel" userId="30612f94-5871-4ccf-9f25-835e2da4f569" providerId="ADAL" clId="{F49923C1-5290-41C8-9F32-1F7A0354F37D}" dt="2023-04-26T13:27:52.521" v="5" actId="1076"/>
          <ac:spMkLst>
            <pc:docMk/>
            <pc:sldMk cId="1973443238" sldId="3387"/>
            <ac:spMk id="3" creationId="{C6088F30-3E9D-FEBD-51D0-EC05D7E4F993}"/>
          </ac:spMkLst>
        </pc:spChg>
        <pc:spChg chg="del">
          <ac:chgData name="Jimenez, Daniel" userId="30612f94-5871-4ccf-9f25-835e2da4f569" providerId="ADAL" clId="{F49923C1-5290-41C8-9F32-1F7A0354F37D}" dt="2023-04-26T13:27:38.892" v="3" actId="478"/>
          <ac:spMkLst>
            <pc:docMk/>
            <pc:sldMk cId="1973443238" sldId="3387"/>
            <ac:spMk id="17" creationId="{6CBDACBF-D223-E8B8-7E18-5655C5344865}"/>
          </ac:spMkLst>
        </pc:spChg>
        <pc:graphicFrameChg chg="del">
          <ac:chgData name="Jimenez, Daniel" userId="30612f94-5871-4ccf-9f25-835e2da4f569" providerId="ADAL" clId="{F49923C1-5290-41C8-9F32-1F7A0354F37D}" dt="2023-04-21T21:05:49.288" v="0" actId="478"/>
          <ac:graphicFrameMkLst>
            <pc:docMk/>
            <pc:sldMk cId="1973443238" sldId="3387"/>
            <ac:graphicFrameMk id="3" creationId="{BF5242DE-DA05-4ECE-ACEF-647078718488}"/>
          </ac:graphicFrameMkLst>
        </pc:graphicFrameChg>
        <pc:graphicFrameChg chg="add mod">
          <ac:chgData name="Jimenez, Daniel" userId="30612f94-5871-4ccf-9f25-835e2da4f569" providerId="ADAL" clId="{F49923C1-5290-41C8-9F32-1F7A0354F37D}" dt="2023-05-01T22:55:31.905" v="28"/>
          <ac:graphicFrameMkLst>
            <pc:docMk/>
            <pc:sldMk cId="1973443238" sldId="3387"/>
            <ac:graphicFrameMk id="4" creationId="{09C5E6EA-CA92-4092-A5D1-5A20F9A12502}"/>
          </ac:graphicFrameMkLst>
        </pc:graphicFrameChg>
        <pc:graphicFrameChg chg="add del mod">
          <ac:chgData name="Jimenez, Daniel" userId="30612f94-5871-4ccf-9f25-835e2da4f569" providerId="ADAL" clId="{F49923C1-5290-41C8-9F32-1F7A0354F37D}" dt="2023-04-28T21:22:22.631" v="6" actId="478"/>
          <ac:graphicFrameMkLst>
            <pc:docMk/>
            <pc:sldMk cId="1973443238" sldId="3387"/>
            <ac:graphicFrameMk id="4" creationId="{8D1D1041-9243-087C-E1D5-E152A58C30FC}"/>
          </ac:graphicFrameMkLst>
        </pc:graphicFrameChg>
        <pc:graphicFrameChg chg="add del mod">
          <ac:chgData name="Jimenez, Daniel" userId="30612f94-5871-4ccf-9f25-835e2da4f569" providerId="ADAL" clId="{F49923C1-5290-41C8-9F32-1F7A0354F37D}" dt="2023-05-01T22:54:52.156" v="17" actId="478"/>
          <ac:graphicFrameMkLst>
            <pc:docMk/>
            <pc:sldMk cId="1973443238" sldId="3387"/>
            <ac:graphicFrameMk id="5" creationId="{A451FD28-14C3-53CC-E4F1-75F307F8272E}"/>
          </ac:graphicFrameMkLst>
        </pc:graphicFrameChg>
        <pc:graphicFrameChg chg="add mod">
          <ac:chgData name="Jimenez, Daniel" userId="30612f94-5871-4ccf-9f25-835e2da4f569" providerId="ADAL" clId="{F49923C1-5290-41C8-9F32-1F7A0354F37D}" dt="2023-04-28T21:22:50.339" v="15"/>
          <ac:graphicFrameMkLst>
            <pc:docMk/>
            <pc:sldMk cId="1973443238" sldId="3387"/>
            <ac:graphicFrameMk id="6" creationId="{BEBEE074-1082-4495-910A-4D5B887C1736}"/>
          </ac:graphicFrameMkLst>
        </pc:graphicFrameChg>
        <pc:graphicFrameChg chg="del">
          <ac:chgData name="Jimenez, Daniel" userId="30612f94-5871-4ccf-9f25-835e2da4f569" providerId="ADAL" clId="{F49923C1-5290-41C8-9F32-1F7A0354F37D}" dt="2023-04-26T13:27:38.892" v="3" actId="478"/>
          <ac:graphicFrameMkLst>
            <pc:docMk/>
            <pc:sldMk cId="1973443238" sldId="3387"/>
            <ac:graphicFrameMk id="15" creationId="{6A6967F4-B55C-1699-3731-18477EF23F4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_D3D_69887D7B.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_D53_9A3FEF76.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_D53_9A3FEF761.xlsx"/></Relationships>
</file>

<file path=ppt/charts/_rels/chart12.xml.rels><?xml version="1.0" encoding="UTF-8" standalone="yes"?>
<Relationships xmlns="http://schemas.openxmlformats.org/package/2006/relationships"><Relationship Id="rId3" Type="http://schemas.openxmlformats.org/officeDocument/2006/relationships/oleObject" Target="file:///\\DATA2\APD\Data\KOR\MacroFramework\Macroframe.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7.xml"/></Relationships>
</file>

<file path=ppt/charts/_rels/chart13.xml.rels><?xml version="1.0" encoding="UTF-8" standalone="yes"?>
<Relationships xmlns="http://schemas.openxmlformats.org/package/2006/relationships"><Relationship Id="rId3" Type="http://schemas.openxmlformats.org/officeDocument/2006/relationships/oleObject" Target="file:///\\data4\users4\stam\My%20Documents\00%20APD%20Work%20Folder\Data%20Update\20230426\KOR%20Housing.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8.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9.xml"/><Relationship Id="rId4" Type="http://schemas.openxmlformats.org/officeDocument/2006/relationships/package" Target="../embeddings/Microsoft_Excel_Worksheet_D9B_2569CCA8.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0.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1_Real\13.%20China%20Mobility%20and%20PMI\cha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file:///\\DATA2\APD\Data\Regional\APD%20Surveillance%20Meetings\WEO%20Surveillance\2022\Chart_Pack\8_Country%20specific\China\CHN_Y_I_C_Revision.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file:///\\DATA2\APD\Data\Regional\APD%20Surveillance%20Meetings\WEO%20Surveillance\2022\Chart_Pack\1_Real\7.%20Domestic%20Demand%20from%20GEE\WEO_GEE_Domestic_Demand_Imports_Growth_Revisions_Oct_Jan_Live%20-%202023.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intlmonetaryfund-my.sharepoint.com/personal/pgonzalez_imf_org/Documents/To%20COM%20-%20APD-REO%20March%202023/First%20Round%20Type%20Setting/Figure%209.2%20Book%20ratio%20US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intlmonetaryfund-my.sharepoint.com/personal/pgonzalez_imf_org/Documents/To%20COM%20-%20APD-REO%20March%202023/First%20Round%20Type%20Setting/Figure%202.6%20-%20Tech%20cycle.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3_Inflation\14.%20Response%20of%20Inflation%20to%20a%20FX%20Shock\Exchange%20Rate%20Pass-Through%20into%20Inflation_State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3_Inflation\6.%20Inflation%20decomposition%20and%20Time%20Series%20-%20Food%20and%20Energy\chart_headline_decomposition_mean.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8_Country%20specific\Japan\BoJ%20QE%20and%20Yield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solidFill>
                <a:latin typeface="Arial Narrow" panose="020B0606020202030204" pitchFamily="34" charset="0"/>
                <a:ea typeface="+mn-ea"/>
                <a:cs typeface="+mn-cs"/>
              </a:defRPr>
            </a:pPr>
            <a:r>
              <a:rPr lang="en-US" sz="1600" b="1" i="0" baseline="0">
                <a:effectLst/>
              </a:rPr>
              <a:t>China Activity Spillovers</a:t>
            </a:r>
            <a:endParaRPr lang="en-US" sz="1600">
              <a:effectLst/>
            </a:endParaRPr>
          </a:p>
          <a:p>
            <a:pPr marL="0" marR="0" lvl="0" indent="0" algn="l" defTabSz="914400" rtl="0" eaLnBrk="1" fontAlgn="auto" latinLnBrk="0" hangingPunct="1">
              <a:lnSpc>
                <a:spcPct val="100000"/>
              </a:lnSpc>
              <a:spcBef>
                <a:spcPts val="0"/>
              </a:spcBef>
              <a:spcAft>
                <a:spcPts val="0"/>
              </a:spcAft>
              <a:buClrTx/>
              <a:buSzTx/>
              <a:buFontTx/>
              <a:buNone/>
              <a:tabLst/>
              <a:defRPr b="1"/>
            </a:pPr>
            <a:r>
              <a:rPr lang="en-US" sz="1400" b="0" i="1" u="none" strike="noStrike" kern="1200" spc="0" baseline="0">
                <a:solidFill>
                  <a:sysClr val="windowText" lastClr="000000"/>
                </a:solidFill>
                <a:effectLst/>
                <a:latin typeface="Arial Narrow" panose="020B0606020202030204" pitchFamily="34" charset="0"/>
                <a:ea typeface="+mn-ea"/>
                <a:cs typeface="+mn-cs"/>
              </a:rPr>
              <a:t>(Change in Asia-Pacific growth, percentage points</a:t>
            </a:r>
            <a:r>
              <a:rPr lang="en-US" sz="1400" b="0" i="1" baseline="0">
                <a:effectLst/>
              </a:rPr>
              <a:t>)</a:t>
            </a:r>
            <a:endParaRPr lang="en-US" sz="1400">
              <a:effectLst/>
            </a:endParaRPr>
          </a:p>
        </c:rich>
      </c:tx>
      <c:layout>
        <c:manualLayout>
          <c:xMode val="edge"/>
          <c:yMode val="edge"/>
          <c:x val="1.8240376202974629E-2"/>
          <c:y val="1.4796587926509187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11822178477690289"/>
          <c:y val="0.19764030920086331"/>
          <c:w val="0.84820570154718766"/>
          <c:h val="0.40664484358207242"/>
        </c:manualLayout>
      </c:layout>
      <c:lineChart>
        <c:grouping val="standard"/>
        <c:varyColors val="0"/>
        <c:ser>
          <c:idx val="0"/>
          <c:order val="0"/>
          <c:spPr>
            <a:ln w="28575" cap="rnd">
              <a:noFill/>
              <a:round/>
            </a:ln>
            <a:effectLst/>
          </c:spPr>
          <c:marker>
            <c:symbol val="diamond"/>
            <c:size val="12"/>
            <c:spPr>
              <a:solidFill>
                <a:srgbClr val="C00000"/>
              </a:solidFill>
              <a:ln w="9525">
                <a:solidFill>
                  <a:schemeClr val="tx1"/>
                </a:solidFill>
              </a:ln>
              <a:effectLst/>
            </c:spPr>
          </c:marker>
          <c:cat>
            <c:strRef>
              <c:f>'CHART FOR REO CHAPTER'!$C$2:$D$4</c:f>
              <c:strCache>
                <c:ptCount val="2"/>
                <c:pt idx="0">
                  <c:v>Consumption</c:v>
                </c:pt>
                <c:pt idx="1">
                  <c:v>Investment</c:v>
                </c:pt>
              </c:strCache>
            </c:strRef>
          </c:cat>
          <c:val>
            <c:numRef>
              <c:f>'CHART FOR REO CHAPTER'!$C$5:$D$5</c:f>
              <c:numCache>
                <c:formatCode>General</c:formatCode>
                <c:ptCount val="2"/>
                <c:pt idx="0" formatCode="0.00">
                  <c:v>0.59214455344234362</c:v>
                </c:pt>
              </c:numCache>
            </c:numRef>
          </c:val>
          <c:smooth val="0"/>
          <c:extLst>
            <c:ext xmlns:c16="http://schemas.microsoft.com/office/drawing/2014/chart" uri="{C3380CC4-5D6E-409C-BE32-E72D297353CC}">
              <c16:uniqueId val="{00000000-81C2-431E-8103-3FD92C7DD5AD}"/>
            </c:ext>
          </c:extLst>
        </c:ser>
        <c:ser>
          <c:idx val="2"/>
          <c:order val="2"/>
          <c:spPr>
            <a:ln w="28575" cap="rnd">
              <a:noFill/>
              <a:round/>
            </a:ln>
            <a:effectLst/>
          </c:spPr>
          <c:marker>
            <c:symbol val="circle"/>
            <c:size val="5"/>
            <c:spPr>
              <a:noFill/>
              <a:ln w="9525">
                <a:noFill/>
              </a:ln>
              <a:effectLst/>
            </c:spPr>
          </c:marker>
          <c:cat>
            <c:strRef>
              <c:f>'CHART FOR REO CHAPTER'!$C$2:$D$4</c:f>
              <c:strCache>
                <c:ptCount val="2"/>
                <c:pt idx="0">
                  <c:v>Consumption</c:v>
                </c:pt>
                <c:pt idx="1">
                  <c:v>Investment</c:v>
                </c:pt>
              </c:strCache>
            </c:strRef>
          </c:cat>
          <c:val>
            <c:numRef>
              <c:f>'CHART FOR REO CHAPTER'!$C$6:$D$6</c:f>
              <c:numCache>
                <c:formatCode>General</c:formatCode>
                <c:ptCount val="2"/>
                <c:pt idx="0" formatCode="0.00">
                  <c:v>0.43747041590376379</c:v>
                </c:pt>
              </c:numCache>
            </c:numRef>
          </c:val>
          <c:smooth val="0"/>
          <c:extLst>
            <c:ext xmlns:c16="http://schemas.microsoft.com/office/drawing/2014/chart" uri="{C3380CC4-5D6E-409C-BE32-E72D297353CC}">
              <c16:uniqueId val="{00000001-81C2-431E-8103-3FD92C7DD5AD}"/>
            </c:ext>
          </c:extLst>
        </c:ser>
        <c:ser>
          <c:idx val="3"/>
          <c:order val="3"/>
          <c:spPr>
            <a:ln w="28575" cap="rnd">
              <a:noFill/>
              <a:round/>
            </a:ln>
            <a:effectLst/>
          </c:spPr>
          <c:marker>
            <c:symbol val="circle"/>
            <c:size val="5"/>
            <c:spPr>
              <a:noFill/>
              <a:ln w="9525">
                <a:noFill/>
              </a:ln>
              <a:effectLst/>
            </c:spPr>
          </c:marker>
          <c:cat>
            <c:strRef>
              <c:f>'CHART FOR REO CHAPTER'!$C$2:$D$4</c:f>
              <c:strCache>
                <c:ptCount val="2"/>
                <c:pt idx="0">
                  <c:v>Consumption</c:v>
                </c:pt>
                <c:pt idx="1">
                  <c:v>Investment</c:v>
                </c:pt>
              </c:strCache>
            </c:strRef>
          </c:cat>
          <c:val>
            <c:numRef>
              <c:f>'CHART FOR REO CHAPTER'!$C$7:$D$7</c:f>
              <c:numCache>
                <c:formatCode>General</c:formatCode>
                <c:ptCount val="2"/>
                <c:pt idx="0" formatCode="0.00">
                  <c:v>0.74682296253766589</c:v>
                </c:pt>
              </c:numCache>
            </c:numRef>
          </c:val>
          <c:smooth val="0"/>
          <c:extLst>
            <c:ext xmlns:c16="http://schemas.microsoft.com/office/drawing/2014/chart" uri="{C3380CC4-5D6E-409C-BE32-E72D297353CC}">
              <c16:uniqueId val="{00000002-81C2-431E-8103-3FD92C7DD5AD}"/>
            </c:ext>
          </c:extLst>
        </c:ser>
        <c:dLbls>
          <c:showLegendKey val="0"/>
          <c:showVal val="0"/>
          <c:showCatName val="0"/>
          <c:showSerName val="0"/>
          <c:showPercent val="0"/>
          <c:showBubbleSize val="0"/>
        </c:dLbls>
        <c:hiLowLines>
          <c:spPr>
            <a:ln w="25400" cap="flat" cmpd="sng" algn="ctr">
              <a:solidFill>
                <a:schemeClr val="tx1">
                  <a:lumMod val="75000"/>
                  <a:lumOff val="25000"/>
                </a:schemeClr>
              </a:solidFill>
              <a:round/>
              <a:headEnd type="diamond"/>
              <a:tailEnd type="diamond"/>
            </a:ln>
            <a:effectLst/>
          </c:spPr>
        </c:hiLowLines>
        <c:marker val="1"/>
        <c:smooth val="0"/>
        <c:axId val="1120850383"/>
        <c:axId val="1264615951"/>
      </c:lineChart>
      <c:lineChart>
        <c:grouping val="standard"/>
        <c:varyColors val="0"/>
        <c:ser>
          <c:idx val="1"/>
          <c:order val="1"/>
          <c:spPr>
            <a:ln w="28575" cap="rnd">
              <a:noFill/>
              <a:round/>
            </a:ln>
            <a:effectLst/>
          </c:spPr>
          <c:marker>
            <c:symbol val="diamond"/>
            <c:size val="10"/>
            <c:spPr>
              <a:solidFill>
                <a:srgbClr val="AF272F"/>
              </a:solidFill>
              <a:ln w="9525">
                <a:solidFill>
                  <a:schemeClr val="tx1"/>
                </a:solidFill>
              </a:ln>
              <a:effectLst/>
            </c:spPr>
          </c:marker>
          <c:errBars>
            <c:errDir val="y"/>
            <c:errBarType val="both"/>
            <c:errValType val="cust"/>
            <c:noEndCap val="0"/>
            <c:plus>
              <c:numRef>
                <c:f>'CHART FOR REO CHAPTER'!$D$17</c:f>
                <c:numCache>
                  <c:formatCode>General</c:formatCode>
                  <c:ptCount val="1"/>
                </c:numCache>
              </c:numRef>
            </c:plus>
            <c:minus>
              <c:numRef>
                <c:f>'CHART FOR REO CHAPTER'!$D$18</c:f>
                <c:numCache>
                  <c:formatCode>General</c:formatCode>
                  <c:ptCount val="1"/>
                </c:numCache>
              </c:numRef>
            </c:minus>
            <c:spPr>
              <a:noFill/>
              <a:ln w="9525" cap="flat" cmpd="sng" algn="ctr">
                <a:solidFill>
                  <a:schemeClr val="tx1">
                    <a:lumMod val="65000"/>
                    <a:lumOff val="35000"/>
                  </a:schemeClr>
                </a:solidFill>
                <a:round/>
              </a:ln>
              <a:effectLst/>
            </c:spPr>
          </c:errBars>
          <c:cat>
            <c:strRef>
              <c:f>'CHART FOR REO CHAPTER'!$C$2:$D$4</c:f>
              <c:strCache>
                <c:ptCount val="2"/>
                <c:pt idx="0">
                  <c:v>Consumption</c:v>
                </c:pt>
                <c:pt idx="1">
                  <c:v>Investment</c:v>
                </c:pt>
              </c:strCache>
            </c:strRef>
          </c:cat>
          <c:val>
            <c:numRef>
              <c:f>'CHART FOR REO CHAPTER'!$C$8:$D$8</c:f>
              <c:numCache>
                <c:formatCode>0.00</c:formatCode>
                <c:ptCount val="2"/>
                <c:pt idx="1">
                  <c:v>0.11102476022601408</c:v>
                </c:pt>
              </c:numCache>
            </c:numRef>
          </c:val>
          <c:smooth val="0"/>
          <c:extLst>
            <c:ext xmlns:c16="http://schemas.microsoft.com/office/drawing/2014/chart" uri="{C3380CC4-5D6E-409C-BE32-E72D297353CC}">
              <c16:uniqueId val="{00000003-81C2-431E-8103-3FD92C7DD5AD}"/>
            </c:ext>
          </c:extLst>
        </c:ser>
        <c:ser>
          <c:idx val="4"/>
          <c:order val="4"/>
          <c:spPr>
            <a:ln w="28575" cap="rnd">
              <a:noFill/>
              <a:round/>
            </a:ln>
            <a:effectLst/>
          </c:spPr>
          <c:marker>
            <c:symbol val="circle"/>
            <c:size val="5"/>
            <c:spPr>
              <a:noFill/>
              <a:ln w="9525">
                <a:noFill/>
              </a:ln>
              <a:effectLst/>
            </c:spPr>
          </c:marker>
          <c:cat>
            <c:strRef>
              <c:f>'CHART FOR REO CHAPTER'!$C$2:$D$4</c:f>
              <c:strCache>
                <c:ptCount val="2"/>
                <c:pt idx="0">
                  <c:v>Consumption</c:v>
                </c:pt>
                <c:pt idx="1">
                  <c:v>Investment</c:v>
                </c:pt>
              </c:strCache>
            </c:strRef>
          </c:cat>
          <c:val>
            <c:numRef>
              <c:f>'CHART FOR REO CHAPTER'!$C$9:$D$9</c:f>
              <c:numCache>
                <c:formatCode>0.00</c:formatCode>
                <c:ptCount val="2"/>
                <c:pt idx="1">
                  <c:v>5.7117827905031657E-2</c:v>
                </c:pt>
              </c:numCache>
            </c:numRef>
          </c:val>
          <c:smooth val="0"/>
          <c:extLst>
            <c:ext xmlns:c16="http://schemas.microsoft.com/office/drawing/2014/chart" uri="{C3380CC4-5D6E-409C-BE32-E72D297353CC}">
              <c16:uniqueId val="{00000004-81C2-431E-8103-3FD92C7DD5AD}"/>
            </c:ext>
          </c:extLst>
        </c:ser>
        <c:ser>
          <c:idx val="5"/>
          <c:order val="5"/>
          <c:spPr>
            <a:ln w="28575" cap="rnd">
              <a:noFill/>
              <a:round/>
            </a:ln>
            <a:effectLst/>
          </c:spPr>
          <c:marker>
            <c:symbol val="circle"/>
            <c:size val="10"/>
            <c:spPr>
              <a:noFill/>
              <a:ln w="9525">
                <a:noFill/>
              </a:ln>
              <a:effectLst/>
            </c:spPr>
          </c:marker>
          <c:cat>
            <c:strRef>
              <c:f>'CHART FOR REO CHAPTER'!$C$2:$D$4</c:f>
              <c:strCache>
                <c:ptCount val="2"/>
                <c:pt idx="0">
                  <c:v>Consumption</c:v>
                </c:pt>
                <c:pt idx="1">
                  <c:v>Investment</c:v>
                </c:pt>
              </c:strCache>
            </c:strRef>
          </c:cat>
          <c:val>
            <c:numRef>
              <c:f>'CHART FOR REO CHAPTER'!$C$10:$D$10</c:f>
              <c:numCache>
                <c:formatCode>0.00</c:formatCode>
                <c:ptCount val="2"/>
                <c:pt idx="1">
                  <c:v>0.16493131985875045</c:v>
                </c:pt>
              </c:numCache>
            </c:numRef>
          </c:val>
          <c:smooth val="0"/>
          <c:extLst>
            <c:ext xmlns:c16="http://schemas.microsoft.com/office/drawing/2014/chart" uri="{C3380CC4-5D6E-409C-BE32-E72D297353CC}">
              <c16:uniqueId val="{00000005-81C2-431E-8103-3FD92C7DD5AD}"/>
            </c:ext>
          </c:extLst>
        </c:ser>
        <c:dLbls>
          <c:showLegendKey val="0"/>
          <c:showVal val="0"/>
          <c:showCatName val="0"/>
          <c:showSerName val="0"/>
          <c:showPercent val="0"/>
          <c:showBubbleSize val="0"/>
        </c:dLbls>
        <c:hiLowLines>
          <c:spPr>
            <a:ln w="25400" cap="flat" cmpd="sng" algn="ctr">
              <a:solidFill>
                <a:schemeClr val="tx1">
                  <a:lumMod val="75000"/>
                  <a:lumOff val="25000"/>
                </a:schemeClr>
              </a:solidFill>
              <a:round/>
              <a:headEnd type="diamond"/>
              <a:tailEnd type="diamond"/>
            </a:ln>
            <a:effectLst/>
          </c:spPr>
        </c:hiLowLines>
        <c:marker val="1"/>
        <c:smooth val="0"/>
        <c:axId val="1118129263"/>
        <c:axId val="1841907839"/>
      </c:lineChart>
      <c:catAx>
        <c:axId val="1120850383"/>
        <c:scaling>
          <c:orientation val="minMax"/>
        </c:scaling>
        <c:delete val="0"/>
        <c:axPos val="b"/>
        <c:numFmt formatCode="General" sourceLinked="1"/>
        <c:majorTickMark val="in"/>
        <c:minorTickMark val="none"/>
        <c:tickLblPos val="low"/>
        <c:spPr>
          <a:noFill/>
          <a:ln w="317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264615951"/>
        <c:crosses val="autoZero"/>
        <c:auto val="1"/>
        <c:lblAlgn val="ctr"/>
        <c:lblOffset val="100"/>
        <c:noMultiLvlLbl val="0"/>
      </c:catAx>
      <c:valAx>
        <c:axId val="1264615951"/>
        <c:scaling>
          <c:orientation val="minMax"/>
          <c:min val="0"/>
        </c:scaling>
        <c:delete val="0"/>
        <c:axPos val="l"/>
        <c:majorGridlines>
          <c:spPr>
            <a:ln w="9525" cap="flat" cmpd="sng" algn="ctr">
              <a:noFill/>
              <a:round/>
            </a:ln>
            <a:effectLst/>
          </c:spPr>
        </c:majorGridlines>
        <c:numFmt formatCode="0.0" sourceLinked="0"/>
        <c:majorTickMark val="in"/>
        <c:minorTickMark val="none"/>
        <c:tickLblPos val="nextTo"/>
        <c:spPr>
          <a:noFill/>
          <a:ln w="3175">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120850383"/>
        <c:crosses val="autoZero"/>
        <c:crossBetween val="between"/>
        <c:majorUnit val="0.2"/>
      </c:valAx>
      <c:valAx>
        <c:axId val="1841907839"/>
        <c:scaling>
          <c:orientation val="minMax"/>
        </c:scaling>
        <c:delete val="1"/>
        <c:axPos val="r"/>
        <c:numFmt formatCode="0.00" sourceLinked="1"/>
        <c:majorTickMark val="in"/>
        <c:minorTickMark val="none"/>
        <c:tickLblPos val="nextTo"/>
        <c:crossAx val="1118129263"/>
        <c:crosses val="max"/>
        <c:crossBetween val="between"/>
      </c:valAx>
      <c:catAx>
        <c:axId val="1118129263"/>
        <c:scaling>
          <c:orientation val="minMax"/>
        </c:scaling>
        <c:delete val="1"/>
        <c:axPos val="b"/>
        <c:numFmt formatCode="General" sourceLinked="1"/>
        <c:majorTickMark val="out"/>
        <c:minorTickMark val="none"/>
        <c:tickLblPos val="nextTo"/>
        <c:crossAx val="184190783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0" i="0" u="none" strike="noStrike" kern="1200" spc="0" baseline="0">
                <a:solidFill>
                  <a:sysClr val="windowText" lastClr="000000"/>
                </a:solidFill>
                <a:latin typeface="Arial Narrow" panose="020B0606020202030204" pitchFamily="34" charset="0"/>
                <a:ea typeface="+mn-ea"/>
                <a:cs typeface="+mn-cs"/>
              </a:defRPr>
            </a:pPr>
            <a:r>
              <a:rPr lang="en-US" sz="1600" b="1"/>
              <a:t>Export Value Added to China</a:t>
            </a:r>
          </a:p>
          <a:p>
            <a:pPr algn="l">
              <a:defRPr/>
            </a:pPr>
            <a:r>
              <a:rPr lang="en-US" sz="1400" i="1"/>
              <a:t>(Percent</a:t>
            </a:r>
            <a:r>
              <a:rPr lang="en-US" sz="1400" i="1" baseline="0"/>
              <a:t> of GDP)</a:t>
            </a:r>
            <a:endParaRPr lang="en-US" sz="1400" i="1"/>
          </a:p>
        </c:rich>
      </c:tx>
      <c:layout>
        <c:manualLayout>
          <c:xMode val="edge"/>
          <c:yMode val="edge"/>
          <c:x val="9.439885279225821E-5"/>
          <c:y val="0"/>
        </c:manualLayout>
      </c:layout>
      <c:overlay val="0"/>
      <c:spPr>
        <a:noFill/>
        <a:ln>
          <a:noFill/>
        </a:ln>
        <a:effectLst/>
      </c:spPr>
      <c:txPr>
        <a:bodyPr rot="0" spcFirstLastPara="1" vertOverflow="ellipsis" vert="horz" wrap="square" anchor="ctr" anchorCtr="1"/>
        <a:lstStyle/>
        <a:p>
          <a:pPr algn="l">
            <a:defRPr sz="1680" b="0"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7.0059233341390456E-2"/>
          <c:y val="0.17433767613424009"/>
          <c:w val="0.92398686404494967"/>
          <c:h val="0.70211205494711693"/>
        </c:manualLayout>
      </c:layout>
      <c:barChart>
        <c:barDir val="col"/>
        <c:grouping val="stacked"/>
        <c:varyColors val="0"/>
        <c:ser>
          <c:idx val="1"/>
          <c:order val="0"/>
          <c:tx>
            <c:strRef>
              <c:f>stata_in_GDP!$B$1</c:f>
              <c:strCache>
                <c:ptCount val="1"/>
                <c:pt idx="0">
                  <c:v>VA to Gross Exports</c:v>
                </c:pt>
              </c:strCache>
            </c:strRef>
          </c:tx>
          <c:spPr>
            <a:solidFill>
              <a:schemeClr val="accent3">
                <a:lumMod val="75000"/>
              </a:schemeClr>
            </a:solidFill>
            <a:ln>
              <a:noFill/>
            </a:ln>
            <a:effectLst/>
          </c:spPr>
          <c:invertIfNegative val="0"/>
          <c:cat>
            <c:strRef>
              <c:f>(stata_in_GDP!$A$2:$A$7,stata_in_GDP!$A$9:$A$18)</c:f>
              <c:strCache>
                <c:ptCount val="16"/>
                <c:pt idx="0">
                  <c:v>KHM</c:v>
                </c:pt>
                <c:pt idx="1">
                  <c:v>HKG</c:v>
                </c:pt>
                <c:pt idx="2">
                  <c:v>BRN</c:v>
                </c:pt>
                <c:pt idx="3">
                  <c:v>VNM</c:v>
                </c:pt>
                <c:pt idx="4">
                  <c:v>LAO</c:v>
                </c:pt>
                <c:pt idx="5">
                  <c:v>TWN</c:v>
                </c:pt>
                <c:pt idx="6">
                  <c:v>MYS</c:v>
                </c:pt>
                <c:pt idx="7">
                  <c:v>THA</c:v>
                </c:pt>
                <c:pt idx="8">
                  <c:v>KOR</c:v>
                </c:pt>
                <c:pt idx="9">
                  <c:v>PHL</c:v>
                </c:pt>
                <c:pt idx="10">
                  <c:v>SGP</c:v>
                </c:pt>
                <c:pt idx="11">
                  <c:v>AUS</c:v>
                </c:pt>
                <c:pt idx="12">
                  <c:v>IDN</c:v>
                </c:pt>
                <c:pt idx="13">
                  <c:v>JPN</c:v>
                </c:pt>
                <c:pt idx="14">
                  <c:v>NZL</c:v>
                </c:pt>
                <c:pt idx="15">
                  <c:v>IND</c:v>
                </c:pt>
              </c:strCache>
              <c:extLst/>
            </c:strRef>
          </c:cat>
          <c:val>
            <c:numRef>
              <c:f>(stata_in_GDP!$B$2:$B$7,stata_in_GDP!$B$9:$B$18)</c:f>
              <c:numCache>
                <c:formatCode>0</c:formatCode>
                <c:ptCount val="16"/>
                <c:pt idx="0">
                  <c:v>0.67914235591888428</c:v>
                </c:pt>
                <c:pt idx="1">
                  <c:v>0.70492053031921387</c:v>
                </c:pt>
                <c:pt idx="2">
                  <c:v>1.7315361499786377</c:v>
                </c:pt>
                <c:pt idx="3">
                  <c:v>1.8748596906661987</c:v>
                </c:pt>
                <c:pt idx="4">
                  <c:v>1.7581462860107422</c:v>
                </c:pt>
                <c:pt idx="5">
                  <c:v>4.3184528350830078</c:v>
                </c:pt>
                <c:pt idx="6">
                  <c:v>2.3746328353881836</c:v>
                </c:pt>
                <c:pt idx="7">
                  <c:v>1.3457390069961548</c:v>
                </c:pt>
                <c:pt idx="8">
                  <c:v>2.8540267944335938</c:v>
                </c:pt>
                <c:pt idx="9">
                  <c:v>0.97746241092681885</c:v>
                </c:pt>
                <c:pt idx="10">
                  <c:v>2.0820267200469971</c:v>
                </c:pt>
                <c:pt idx="11">
                  <c:v>1.4224816560745239</c:v>
                </c:pt>
                <c:pt idx="12">
                  <c:v>0.74145591259002686</c:v>
                </c:pt>
                <c:pt idx="13">
                  <c:v>0.74200570583343506</c:v>
                </c:pt>
                <c:pt idx="14">
                  <c:v>0.51947492361068726</c:v>
                </c:pt>
                <c:pt idx="15">
                  <c:v>0.23393219709396362</c:v>
                </c:pt>
              </c:numCache>
              <c:extLst/>
            </c:numRef>
          </c:val>
          <c:extLst>
            <c:ext xmlns:c16="http://schemas.microsoft.com/office/drawing/2014/chart" uri="{C3380CC4-5D6E-409C-BE32-E72D297353CC}">
              <c16:uniqueId val="{00000000-2C3E-45E6-8695-DC1E3D71C3A3}"/>
            </c:ext>
          </c:extLst>
        </c:ser>
        <c:ser>
          <c:idx val="2"/>
          <c:order val="1"/>
          <c:tx>
            <c:strRef>
              <c:f>stata_in_GDP!$C$1</c:f>
              <c:strCache>
                <c:ptCount val="1"/>
                <c:pt idx="0">
                  <c:v>VA to Investment</c:v>
                </c:pt>
              </c:strCache>
            </c:strRef>
          </c:tx>
          <c:spPr>
            <a:solidFill>
              <a:srgbClr val="C00000"/>
            </a:solidFill>
            <a:ln>
              <a:noFill/>
            </a:ln>
            <a:effectLst/>
          </c:spPr>
          <c:invertIfNegative val="0"/>
          <c:cat>
            <c:strRef>
              <c:f>(stata_in_GDP!$A$2:$A$7,stata_in_GDP!$A$9:$A$18)</c:f>
              <c:strCache>
                <c:ptCount val="16"/>
                <c:pt idx="0">
                  <c:v>KHM</c:v>
                </c:pt>
                <c:pt idx="1">
                  <c:v>HKG</c:v>
                </c:pt>
                <c:pt idx="2">
                  <c:v>BRN</c:v>
                </c:pt>
                <c:pt idx="3">
                  <c:v>VNM</c:v>
                </c:pt>
                <c:pt idx="4">
                  <c:v>LAO</c:v>
                </c:pt>
                <c:pt idx="5">
                  <c:v>TWN</c:v>
                </c:pt>
                <c:pt idx="6">
                  <c:v>MYS</c:v>
                </c:pt>
                <c:pt idx="7">
                  <c:v>THA</c:v>
                </c:pt>
                <c:pt idx="8">
                  <c:v>KOR</c:v>
                </c:pt>
                <c:pt idx="9">
                  <c:v>PHL</c:v>
                </c:pt>
                <c:pt idx="10">
                  <c:v>SGP</c:v>
                </c:pt>
                <c:pt idx="11">
                  <c:v>AUS</c:v>
                </c:pt>
                <c:pt idx="12">
                  <c:v>IDN</c:v>
                </c:pt>
                <c:pt idx="13">
                  <c:v>JPN</c:v>
                </c:pt>
                <c:pt idx="14">
                  <c:v>NZL</c:v>
                </c:pt>
                <c:pt idx="15">
                  <c:v>IND</c:v>
                </c:pt>
              </c:strCache>
              <c:extLst/>
            </c:strRef>
          </c:cat>
          <c:val>
            <c:numRef>
              <c:f>(stata_in_GDP!$C$2:$C$7,stata_in_GDP!$C$9:$C$18)</c:f>
              <c:numCache>
                <c:formatCode>0</c:formatCode>
                <c:ptCount val="16"/>
                <c:pt idx="0">
                  <c:v>5.6781187057495117</c:v>
                </c:pt>
                <c:pt idx="1">
                  <c:v>3.3359735012054443</c:v>
                </c:pt>
                <c:pt idx="2">
                  <c:v>6.2844066619873047</c:v>
                </c:pt>
                <c:pt idx="3">
                  <c:v>2.7477917671203613</c:v>
                </c:pt>
                <c:pt idx="4">
                  <c:v>3.9882533550262451</c:v>
                </c:pt>
                <c:pt idx="5">
                  <c:v>1.6796687841415405</c:v>
                </c:pt>
                <c:pt idx="6">
                  <c:v>2.329789400100708</c:v>
                </c:pt>
                <c:pt idx="7">
                  <c:v>2.7320137023925781</c:v>
                </c:pt>
                <c:pt idx="8">
                  <c:v>1.8053077459335327</c:v>
                </c:pt>
                <c:pt idx="9">
                  <c:v>2.4038043022155762</c:v>
                </c:pt>
                <c:pt idx="10">
                  <c:v>1.4217218160629272</c:v>
                </c:pt>
                <c:pt idx="11">
                  <c:v>1.1753172874450684</c:v>
                </c:pt>
                <c:pt idx="12">
                  <c:v>1.7520092725753784</c:v>
                </c:pt>
                <c:pt idx="13">
                  <c:v>1.0682616233825684</c:v>
                </c:pt>
                <c:pt idx="14">
                  <c:v>1.2318644523620605</c:v>
                </c:pt>
                <c:pt idx="15">
                  <c:v>1.9425328969955444</c:v>
                </c:pt>
              </c:numCache>
              <c:extLst/>
            </c:numRef>
          </c:val>
          <c:extLst xmlns:c15="http://schemas.microsoft.com/office/drawing/2012/chart">
            <c:ext xmlns:c16="http://schemas.microsoft.com/office/drawing/2014/chart" uri="{C3380CC4-5D6E-409C-BE32-E72D297353CC}">
              <c16:uniqueId val="{00000001-2C3E-45E6-8695-DC1E3D71C3A3}"/>
            </c:ext>
          </c:extLst>
        </c:ser>
        <c:ser>
          <c:idx val="4"/>
          <c:order val="3"/>
          <c:tx>
            <c:strRef>
              <c:f>stata_in_GDP!$E$1</c:f>
              <c:strCache>
                <c:ptCount val="1"/>
                <c:pt idx="0">
                  <c:v>VA to Consumption (Other)</c:v>
                </c:pt>
              </c:strCache>
            </c:strRef>
          </c:tx>
          <c:spPr>
            <a:solidFill>
              <a:srgbClr val="007367"/>
            </a:solidFill>
            <a:ln>
              <a:noFill/>
            </a:ln>
            <a:effectLst/>
          </c:spPr>
          <c:invertIfNegative val="0"/>
          <c:cat>
            <c:strRef>
              <c:f>(stata_in_GDP!$A$2:$A$7,stata_in_GDP!$A$9:$A$18)</c:f>
              <c:strCache>
                <c:ptCount val="16"/>
                <c:pt idx="0">
                  <c:v>KHM</c:v>
                </c:pt>
                <c:pt idx="1">
                  <c:v>HKG</c:v>
                </c:pt>
                <c:pt idx="2">
                  <c:v>BRN</c:v>
                </c:pt>
                <c:pt idx="3">
                  <c:v>VNM</c:v>
                </c:pt>
                <c:pt idx="4">
                  <c:v>LAO</c:v>
                </c:pt>
                <c:pt idx="5">
                  <c:v>TWN</c:v>
                </c:pt>
                <c:pt idx="6">
                  <c:v>MYS</c:v>
                </c:pt>
                <c:pt idx="7">
                  <c:v>THA</c:v>
                </c:pt>
                <c:pt idx="8">
                  <c:v>KOR</c:v>
                </c:pt>
                <c:pt idx="9">
                  <c:v>PHL</c:v>
                </c:pt>
                <c:pt idx="10">
                  <c:v>SGP</c:v>
                </c:pt>
                <c:pt idx="11">
                  <c:v>AUS</c:v>
                </c:pt>
                <c:pt idx="12">
                  <c:v>IDN</c:v>
                </c:pt>
                <c:pt idx="13">
                  <c:v>JPN</c:v>
                </c:pt>
                <c:pt idx="14">
                  <c:v>NZL</c:v>
                </c:pt>
                <c:pt idx="15">
                  <c:v>IND</c:v>
                </c:pt>
              </c:strCache>
              <c:extLst/>
            </c:strRef>
          </c:cat>
          <c:val>
            <c:numRef>
              <c:f>(stata_in_GDP!$E$2:$E$7,stata_in_GDP!$E$9:$E$18)</c:f>
              <c:numCache>
                <c:formatCode>0</c:formatCode>
                <c:ptCount val="16"/>
                <c:pt idx="0">
                  <c:v>5.9586300849914551</c:v>
                </c:pt>
                <c:pt idx="1">
                  <c:v>5.975914478302002</c:v>
                </c:pt>
                <c:pt idx="2">
                  <c:v>1.2051378488540649</c:v>
                </c:pt>
                <c:pt idx="3">
                  <c:v>3.3872966766357422</c:v>
                </c:pt>
                <c:pt idx="4">
                  <c:v>2.2271561622619629</c:v>
                </c:pt>
                <c:pt idx="5">
                  <c:v>1.4979871511459351</c:v>
                </c:pt>
                <c:pt idx="6">
                  <c:v>1.6472986936569214</c:v>
                </c:pt>
                <c:pt idx="7">
                  <c:v>1.7723811864852905</c:v>
                </c:pt>
                <c:pt idx="8">
                  <c:v>1.3025933504104614</c:v>
                </c:pt>
                <c:pt idx="9">
                  <c:v>2.077603816986084</c:v>
                </c:pt>
                <c:pt idx="10">
                  <c:v>0.8259996771812439</c:v>
                </c:pt>
                <c:pt idx="11">
                  <c:v>1.4679063558578491</c:v>
                </c:pt>
                <c:pt idx="12">
                  <c:v>1.2342821359634399</c:v>
                </c:pt>
                <c:pt idx="13">
                  <c:v>1.188573956489563</c:v>
                </c:pt>
                <c:pt idx="14">
                  <c:v>1.2300039529800415</c:v>
                </c:pt>
                <c:pt idx="15">
                  <c:v>0.76895076036453247</c:v>
                </c:pt>
              </c:numCache>
              <c:extLst/>
            </c:numRef>
          </c:val>
          <c:extLst>
            <c:ext xmlns:c16="http://schemas.microsoft.com/office/drawing/2014/chart" uri="{C3380CC4-5D6E-409C-BE32-E72D297353CC}">
              <c16:uniqueId val="{00000002-2C3E-45E6-8695-DC1E3D71C3A3}"/>
            </c:ext>
          </c:extLst>
        </c:ser>
        <c:ser>
          <c:idx val="5"/>
          <c:order val="4"/>
          <c:tx>
            <c:strRef>
              <c:f>stata_in_GDP!$F$1</c:f>
              <c:strCache>
                <c:ptCount val="1"/>
                <c:pt idx="0">
                  <c:v>VA to Consumption (Services)</c:v>
                </c:pt>
              </c:strCache>
            </c:strRef>
          </c:tx>
          <c:spPr>
            <a:solidFill>
              <a:srgbClr val="009E8F"/>
            </a:solidFill>
            <a:ln>
              <a:noFill/>
            </a:ln>
            <a:effectLst/>
          </c:spPr>
          <c:invertIfNegative val="0"/>
          <c:cat>
            <c:strRef>
              <c:f>(stata_in_GDP!$A$2:$A$7,stata_in_GDP!$A$9:$A$18)</c:f>
              <c:strCache>
                <c:ptCount val="16"/>
                <c:pt idx="0">
                  <c:v>KHM</c:v>
                </c:pt>
                <c:pt idx="1">
                  <c:v>HKG</c:v>
                </c:pt>
                <c:pt idx="2">
                  <c:v>BRN</c:v>
                </c:pt>
                <c:pt idx="3">
                  <c:v>VNM</c:v>
                </c:pt>
                <c:pt idx="4">
                  <c:v>LAO</c:v>
                </c:pt>
                <c:pt idx="5">
                  <c:v>TWN</c:v>
                </c:pt>
                <c:pt idx="6">
                  <c:v>MYS</c:v>
                </c:pt>
                <c:pt idx="7">
                  <c:v>THA</c:v>
                </c:pt>
                <c:pt idx="8">
                  <c:v>KOR</c:v>
                </c:pt>
                <c:pt idx="9">
                  <c:v>PHL</c:v>
                </c:pt>
                <c:pt idx="10">
                  <c:v>SGP</c:v>
                </c:pt>
                <c:pt idx="11">
                  <c:v>AUS</c:v>
                </c:pt>
                <c:pt idx="12">
                  <c:v>IDN</c:v>
                </c:pt>
                <c:pt idx="13">
                  <c:v>JPN</c:v>
                </c:pt>
                <c:pt idx="14">
                  <c:v>NZL</c:v>
                </c:pt>
                <c:pt idx="15">
                  <c:v>IND</c:v>
                </c:pt>
              </c:strCache>
              <c:extLst/>
            </c:strRef>
          </c:cat>
          <c:val>
            <c:numRef>
              <c:f>(stata_in_GDP!$F$2:$F$7,stata_in_GDP!$F$9:$F$18)</c:f>
              <c:numCache>
                <c:formatCode>0</c:formatCode>
                <c:ptCount val="16"/>
                <c:pt idx="0">
                  <c:v>3.1120498180389404</c:v>
                </c:pt>
                <c:pt idx="1">
                  <c:v>3.4402592182159424</c:v>
                </c:pt>
                <c:pt idx="2">
                  <c:v>0.63831764459609985</c:v>
                </c:pt>
                <c:pt idx="3">
                  <c:v>1.6806256771087646</c:v>
                </c:pt>
                <c:pt idx="4">
                  <c:v>0.98341250419616699</c:v>
                </c:pt>
                <c:pt idx="5">
                  <c:v>1.0350830554962158</c:v>
                </c:pt>
                <c:pt idx="6">
                  <c:v>1.1239191293716431</c:v>
                </c:pt>
                <c:pt idx="7">
                  <c:v>1.1369245052337646</c:v>
                </c:pt>
                <c:pt idx="8">
                  <c:v>0.89876776933670044</c:v>
                </c:pt>
                <c:pt idx="9">
                  <c:v>1.1202223300933838</c:v>
                </c:pt>
                <c:pt idx="10">
                  <c:v>1.3277667760848999</c:v>
                </c:pt>
                <c:pt idx="11">
                  <c:v>0.87814825773239136</c:v>
                </c:pt>
                <c:pt idx="12">
                  <c:v>0.72110080718994141</c:v>
                </c:pt>
                <c:pt idx="13">
                  <c:v>0.7652471661567688</c:v>
                </c:pt>
                <c:pt idx="14">
                  <c:v>0.76326656341552734</c:v>
                </c:pt>
                <c:pt idx="15">
                  <c:v>0.47977569699287415</c:v>
                </c:pt>
              </c:numCache>
              <c:extLst/>
            </c:numRef>
          </c:val>
          <c:extLst>
            <c:ext xmlns:c16="http://schemas.microsoft.com/office/drawing/2014/chart" uri="{C3380CC4-5D6E-409C-BE32-E72D297353CC}">
              <c16:uniqueId val="{00000003-2C3E-45E6-8695-DC1E3D71C3A3}"/>
            </c:ext>
          </c:extLst>
        </c:ser>
        <c:dLbls>
          <c:showLegendKey val="0"/>
          <c:showVal val="0"/>
          <c:showCatName val="0"/>
          <c:showSerName val="0"/>
          <c:showPercent val="0"/>
          <c:showBubbleSize val="0"/>
        </c:dLbls>
        <c:gapWidth val="150"/>
        <c:overlap val="100"/>
        <c:axId val="987019440"/>
        <c:axId val="987019856"/>
        <c:extLst>
          <c:ext xmlns:c15="http://schemas.microsoft.com/office/drawing/2012/chart" uri="{02D57815-91ED-43cb-92C2-25804820EDAC}">
            <c15:filteredBarSeries>
              <c15:ser>
                <c:idx val="3"/>
                <c:order val="2"/>
                <c:tx>
                  <c:strRef>
                    <c:extLst>
                      <c:ext uri="{02D57815-91ED-43cb-92C2-25804820EDAC}">
                        <c15:formulaRef>
                          <c15:sqref>stata_in_GDP!$D$1</c15:sqref>
                        </c15:formulaRef>
                      </c:ext>
                    </c:extLst>
                    <c:strCache>
                      <c:ptCount val="1"/>
                      <c:pt idx="0">
                        <c:v>VA to Consumption</c:v>
                      </c:pt>
                    </c:strCache>
                  </c:strRef>
                </c:tx>
                <c:spPr>
                  <a:solidFill>
                    <a:srgbClr val="007367"/>
                  </a:solidFill>
                  <a:ln>
                    <a:noFill/>
                  </a:ln>
                  <a:effectLst/>
                </c:spPr>
                <c:invertIfNegative val="0"/>
                <c:cat>
                  <c:strRef>
                    <c:extLst>
                      <c:ext uri="{02D57815-91ED-43cb-92C2-25804820EDAC}">
                        <c15:formulaRef>
                          <c15:sqref>(stata_in_GDP!$A$2:$A$7,stata_in_GDP!$A$9:$A$18)</c15:sqref>
                        </c15:formulaRef>
                      </c:ext>
                    </c:extLst>
                    <c:strCache>
                      <c:ptCount val="16"/>
                      <c:pt idx="0">
                        <c:v>KHM</c:v>
                      </c:pt>
                      <c:pt idx="1">
                        <c:v>HKG</c:v>
                      </c:pt>
                      <c:pt idx="2">
                        <c:v>BRN</c:v>
                      </c:pt>
                      <c:pt idx="3">
                        <c:v>VNM</c:v>
                      </c:pt>
                      <c:pt idx="4">
                        <c:v>LAO</c:v>
                      </c:pt>
                      <c:pt idx="5">
                        <c:v>TWN</c:v>
                      </c:pt>
                      <c:pt idx="6">
                        <c:v>MYS</c:v>
                      </c:pt>
                      <c:pt idx="7">
                        <c:v>THA</c:v>
                      </c:pt>
                      <c:pt idx="8">
                        <c:v>KOR</c:v>
                      </c:pt>
                      <c:pt idx="9">
                        <c:v>PHL</c:v>
                      </c:pt>
                      <c:pt idx="10">
                        <c:v>SGP</c:v>
                      </c:pt>
                      <c:pt idx="11">
                        <c:v>AUS</c:v>
                      </c:pt>
                      <c:pt idx="12">
                        <c:v>IDN</c:v>
                      </c:pt>
                      <c:pt idx="13">
                        <c:v>JPN</c:v>
                      </c:pt>
                      <c:pt idx="14">
                        <c:v>NZL</c:v>
                      </c:pt>
                      <c:pt idx="15">
                        <c:v>IND</c:v>
                      </c:pt>
                    </c:strCache>
                  </c:strRef>
                </c:cat>
                <c:val>
                  <c:numRef>
                    <c:extLst>
                      <c:ext uri="{02D57815-91ED-43cb-92C2-25804820EDAC}">
                        <c15:formulaRef>
                          <c15:sqref>(stata_in_GDP!$D$2:$D$7,stata_in_GDP!$D$9:$D$18)</c15:sqref>
                        </c15:formulaRef>
                      </c:ext>
                    </c:extLst>
                    <c:numCache>
                      <c:formatCode>0</c:formatCode>
                      <c:ptCount val="16"/>
                      <c:pt idx="0">
                        <c:v>9.0706796646118164</c:v>
                      </c:pt>
                      <c:pt idx="1">
                        <c:v>9.4161739349365234</c:v>
                      </c:pt>
                      <c:pt idx="2">
                        <c:v>1.84345543384552</c:v>
                      </c:pt>
                      <c:pt idx="3">
                        <c:v>5.0679221153259277</c:v>
                      </c:pt>
                      <c:pt idx="4">
                        <c:v>3.2105686664581299</c:v>
                      </c:pt>
                      <c:pt idx="5">
                        <c:v>2.5330700874328613</c:v>
                      </c:pt>
                      <c:pt idx="6">
                        <c:v>2.7712175846099854</c:v>
                      </c:pt>
                      <c:pt idx="7">
                        <c:v>2.9093058109283447</c:v>
                      </c:pt>
                      <c:pt idx="8">
                        <c:v>2.2013611793518066</c:v>
                      </c:pt>
                      <c:pt idx="9">
                        <c:v>3.1978261470794678</c:v>
                      </c:pt>
                      <c:pt idx="10">
                        <c:v>2.153766393661499</c:v>
                      </c:pt>
                      <c:pt idx="11">
                        <c:v>2.3460545539855957</c:v>
                      </c:pt>
                      <c:pt idx="12">
                        <c:v>1.9553829431533813</c:v>
                      </c:pt>
                      <c:pt idx="13">
                        <c:v>1.9538211822509766</c:v>
                      </c:pt>
                      <c:pt idx="14">
                        <c:v>1.9932706356048584</c:v>
                      </c:pt>
                      <c:pt idx="15">
                        <c:v>1.248726487159729</c:v>
                      </c:pt>
                    </c:numCache>
                  </c:numRef>
                </c:val>
                <c:extLst>
                  <c:ext xmlns:c16="http://schemas.microsoft.com/office/drawing/2014/chart" uri="{C3380CC4-5D6E-409C-BE32-E72D297353CC}">
                    <c16:uniqueId val="{00000004-2C3E-45E6-8695-DC1E3D71C3A3}"/>
                  </c:ext>
                </c:extLst>
              </c15:ser>
            </c15:filteredBarSeries>
          </c:ext>
        </c:extLst>
      </c:barChart>
      <c:catAx>
        <c:axId val="987019440"/>
        <c:scaling>
          <c:orientation val="minMax"/>
        </c:scaling>
        <c:delete val="0"/>
        <c:axPos val="b"/>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987019856"/>
        <c:crosses val="autoZero"/>
        <c:auto val="1"/>
        <c:lblAlgn val="ctr"/>
        <c:lblOffset val="100"/>
        <c:noMultiLvlLbl val="0"/>
      </c:catAx>
      <c:valAx>
        <c:axId val="987019856"/>
        <c:scaling>
          <c:orientation val="minMax"/>
          <c:max val="16"/>
        </c:scaling>
        <c:delete val="0"/>
        <c:axPos val="l"/>
        <c:numFmt formatCode="0"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987019440"/>
        <c:crosses val="autoZero"/>
        <c:crossBetween val="between"/>
      </c:valAx>
      <c:spPr>
        <a:noFill/>
        <a:ln>
          <a:noFill/>
        </a:ln>
        <a:effectLst/>
      </c:spPr>
    </c:plotArea>
    <c:legend>
      <c:legendPos val="b"/>
      <c:layout>
        <c:manualLayout>
          <c:xMode val="edge"/>
          <c:yMode val="edge"/>
          <c:x val="0.45325134606649126"/>
          <c:y val="0.18835122702445134"/>
          <c:w val="0.54674856662629701"/>
          <c:h val="0.22331659668493767"/>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41463555606609"/>
          <c:y val="0.31718963483764334"/>
          <c:w val="0.82347904196643695"/>
          <c:h val="0.48459672462696796"/>
        </c:manualLayout>
      </c:layout>
      <c:barChart>
        <c:barDir val="col"/>
        <c:grouping val="stacked"/>
        <c:varyColors val="0"/>
        <c:ser>
          <c:idx val="2"/>
          <c:order val="0"/>
          <c:tx>
            <c:strRef>
              <c:f>China!$V$1</c:f>
              <c:strCache>
                <c:ptCount val="1"/>
                <c:pt idx="0">
                  <c:v>Private consumption</c:v>
                </c:pt>
              </c:strCache>
            </c:strRef>
          </c:tx>
          <c:spPr>
            <a:solidFill>
              <a:srgbClr val="00B4A3"/>
            </a:solidFill>
            <a:ln>
              <a:noFill/>
            </a:ln>
            <a:effectLst/>
          </c:spPr>
          <c:invertIfNegative val="0"/>
          <c:cat>
            <c:strRef>
              <c:f>China!$U$2:$U$10</c:f>
              <c:strCache>
                <c:ptCount val="9"/>
                <c:pt idx="0">
                  <c:v>2015-2019</c:v>
                </c:pt>
                <c:pt idx="1">
                  <c:v>2021</c:v>
                </c:pt>
                <c:pt idx="2">
                  <c:v>2022</c:v>
                </c:pt>
                <c:pt idx="3">
                  <c:v>2023</c:v>
                </c:pt>
                <c:pt idx="4">
                  <c:v>2024</c:v>
                </c:pt>
                <c:pt idx="5">
                  <c:v>2025</c:v>
                </c:pt>
                <c:pt idx="6">
                  <c:v>2026</c:v>
                </c:pt>
                <c:pt idx="7">
                  <c:v>2027</c:v>
                </c:pt>
                <c:pt idx="8">
                  <c:v>2028</c:v>
                </c:pt>
              </c:strCache>
            </c:strRef>
          </c:cat>
          <c:val>
            <c:numRef>
              <c:f>China!$V$2:$V$10</c:f>
              <c:numCache>
                <c:formatCode>General</c:formatCode>
                <c:ptCount val="9"/>
                <c:pt idx="0">
                  <c:v>36.922458615893106</c:v>
                </c:pt>
                <c:pt idx="1">
                  <c:v>54.451045669458665</c:v>
                </c:pt>
                <c:pt idx="2">
                  <c:v>-4.4844709317372402</c:v>
                </c:pt>
                <c:pt idx="3">
                  <c:v>50.852955339681941</c:v>
                </c:pt>
                <c:pt idx="4">
                  <c:v>53.95255782293107</c:v>
                </c:pt>
                <c:pt idx="5">
                  <c:v>49.451393676631042</c:v>
                </c:pt>
                <c:pt idx="6">
                  <c:v>51.889833530423736</c:v>
                </c:pt>
                <c:pt idx="7">
                  <c:v>50.043496542024911</c:v>
                </c:pt>
                <c:pt idx="8">
                  <c:v>56.684305595195447</c:v>
                </c:pt>
              </c:numCache>
            </c:numRef>
          </c:val>
          <c:extLst>
            <c:ext xmlns:c16="http://schemas.microsoft.com/office/drawing/2014/chart" uri="{C3380CC4-5D6E-409C-BE32-E72D297353CC}">
              <c16:uniqueId val="{00000000-B7F4-4D0F-B38D-9C18CB87079D}"/>
            </c:ext>
          </c:extLst>
        </c:ser>
        <c:ser>
          <c:idx val="3"/>
          <c:order val="1"/>
          <c:tx>
            <c:strRef>
              <c:f>China!$W$1</c:f>
              <c:strCache>
                <c:ptCount val="1"/>
                <c:pt idx="0">
                  <c:v>Private investment</c:v>
                </c:pt>
              </c:strCache>
            </c:strRef>
          </c:tx>
          <c:spPr>
            <a:solidFill>
              <a:srgbClr val="007367"/>
            </a:solidFill>
            <a:ln>
              <a:noFill/>
            </a:ln>
            <a:effectLst/>
          </c:spPr>
          <c:invertIfNegative val="0"/>
          <c:cat>
            <c:strRef>
              <c:f>China!$U$2:$U$10</c:f>
              <c:strCache>
                <c:ptCount val="9"/>
                <c:pt idx="0">
                  <c:v>2015-2019</c:v>
                </c:pt>
                <c:pt idx="1">
                  <c:v>2021</c:v>
                </c:pt>
                <c:pt idx="2">
                  <c:v>2022</c:v>
                </c:pt>
                <c:pt idx="3">
                  <c:v>2023</c:v>
                </c:pt>
                <c:pt idx="4">
                  <c:v>2024</c:v>
                </c:pt>
                <c:pt idx="5">
                  <c:v>2025</c:v>
                </c:pt>
                <c:pt idx="6">
                  <c:v>2026</c:v>
                </c:pt>
                <c:pt idx="7">
                  <c:v>2027</c:v>
                </c:pt>
                <c:pt idx="8">
                  <c:v>2028</c:v>
                </c:pt>
              </c:strCache>
            </c:strRef>
          </c:cat>
          <c:val>
            <c:numRef>
              <c:f>China!$W$2:$W$10</c:f>
              <c:numCache>
                <c:formatCode>General</c:formatCode>
                <c:ptCount val="9"/>
                <c:pt idx="0">
                  <c:v>17.985308966595024</c:v>
                </c:pt>
                <c:pt idx="1">
                  <c:v>14.22707082691411</c:v>
                </c:pt>
                <c:pt idx="2">
                  <c:v>-8.4072801733068516</c:v>
                </c:pt>
                <c:pt idx="3">
                  <c:v>24.429786361019982</c:v>
                </c:pt>
                <c:pt idx="4">
                  <c:v>40.320922304604686</c:v>
                </c:pt>
                <c:pt idx="5">
                  <c:v>35.972362375728721</c:v>
                </c:pt>
                <c:pt idx="6">
                  <c:v>33.124054061046301</c:v>
                </c:pt>
                <c:pt idx="7">
                  <c:v>34.819880189090185</c:v>
                </c:pt>
                <c:pt idx="8">
                  <c:v>26.927343889166018</c:v>
                </c:pt>
              </c:numCache>
            </c:numRef>
          </c:val>
          <c:extLst>
            <c:ext xmlns:c16="http://schemas.microsoft.com/office/drawing/2014/chart" uri="{C3380CC4-5D6E-409C-BE32-E72D297353CC}">
              <c16:uniqueId val="{00000001-B7F4-4D0F-B38D-9C18CB87079D}"/>
            </c:ext>
          </c:extLst>
        </c:ser>
        <c:ser>
          <c:idx val="4"/>
          <c:order val="2"/>
          <c:tx>
            <c:strRef>
              <c:f>China!$X$1</c:f>
              <c:strCache>
                <c:ptCount val="1"/>
                <c:pt idx="0">
                  <c:v>Public Consumption and Investment + Net Exports</c:v>
                </c:pt>
              </c:strCache>
            </c:strRef>
          </c:tx>
          <c:spPr>
            <a:solidFill>
              <a:srgbClr val="C00000"/>
            </a:solidFill>
            <a:ln w="25400">
              <a:noFill/>
            </a:ln>
            <a:effectLst/>
          </c:spPr>
          <c:invertIfNegative val="0"/>
          <c:val>
            <c:numRef>
              <c:f>China!$X$2:$X$10</c:f>
              <c:numCache>
                <c:formatCode>General</c:formatCode>
                <c:ptCount val="9"/>
                <c:pt idx="0">
                  <c:v>45.092237252311541</c:v>
                </c:pt>
                <c:pt idx="1">
                  <c:v>31.321893833413021</c:v>
                </c:pt>
                <c:pt idx="2">
                  <c:v>112.89178084467653</c:v>
                </c:pt>
                <c:pt idx="3">
                  <c:v>24.717212463662651</c:v>
                </c:pt>
                <c:pt idx="4">
                  <c:v>5.7265694635136928</c:v>
                </c:pt>
                <c:pt idx="5">
                  <c:v>14.576133729657421</c:v>
                </c:pt>
                <c:pt idx="6">
                  <c:v>14.986142467354346</c:v>
                </c:pt>
                <c:pt idx="7">
                  <c:v>15.13665390163982</c:v>
                </c:pt>
                <c:pt idx="8">
                  <c:v>16.388386134198701</c:v>
                </c:pt>
              </c:numCache>
            </c:numRef>
          </c:val>
          <c:extLst>
            <c:ext xmlns:c16="http://schemas.microsoft.com/office/drawing/2014/chart" uri="{C3380CC4-5D6E-409C-BE32-E72D297353CC}">
              <c16:uniqueId val="{00000002-B7F4-4D0F-B38D-9C18CB87079D}"/>
            </c:ext>
          </c:extLst>
        </c:ser>
        <c:dLbls>
          <c:showLegendKey val="0"/>
          <c:showVal val="0"/>
          <c:showCatName val="0"/>
          <c:showSerName val="0"/>
          <c:showPercent val="0"/>
          <c:showBubbleSize val="0"/>
        </c:dLbls>
        <c:gapWidth val="150"/>
        <c:overlap val="100"/>
        <c:axId val="369395695"/>
        <c:axId val="369398607"/>
      </c:barChart>
      <c:lineChart>
        <c:grouping val="standard"/>
        <c:varyColors val="0"/>
        <c:ser>
          <c:idx val="5"/>
          <c:order val="3"/>
          <c:tx>
            <c:strRef>
              <c:f>China!$Y$1</c:f>
              <c:strCache>
                <c:ptCount val="1"/>
                <c:pt idx="0">
                  <c:v>Growth (Right Axis)</c:v>
                </c:pt>
              </c:strCache>
            </c:strRef>
          </c:tx>
          <c:spPr>
            <a:ln w="25400" cap="rnd">
              <a:solidFill>
                <a:sysClr val="windowText" lastClr="000000"/>
              </a:solidFill>
              <a:round/>
            </a:ln>
            <a:effectLst/>
          </c:spPr>
          <c:marker>
            <c:symbol val="diamond"/>
            <c:size val="14"/>
            <c:spPr>
              <a:solidFill>
                <a:schemeClr val="tx1"/>
              </a:solidFill>
              <a:ln w="9525">
                <a:noFill/>
              </a:ln>
              <a:effectLst/>
            </c:spPr>
          </c:marker>
          <c:val>
            <c:numRef>
              <c:f>China!$Y$2:$Y$10</c:f>
              <c:numCache>
                <c:formatCode>General</c:formatCode>
                <c:ptCount val="9"/>
                <c:pt idx="0">
                  <c:v>6.703488826751709</c:v>
                </c:pt>
                <c:pt idx="1">
                  <c:v>8.0782413482666016</c:v>
                </c:pt>
                <c:pt idx="2">
                  <c:v>2.9562184810638428</c:v>
                </c:pt>
                <c:pt idx="3">
                  <c:v>5.2015986442565918</c:v>
                </c:pt>
                <c:pt idx="4">
                  <c:v>4.4846768379211426</c:v>
                </c:pt>
                <c:pt idx="5">
                  <c:v>4.0930948257446289</c:v>
                </c:pt>
                <c:pt idx="6">
                  <c:v>3.9534733295440674</c:v>
                </c:pt>
                <c:pt idx="7">
                  <c:v>3.7821125984191895</c:v>
                </c:pt>
                <c:pt idx="8">
                  <c:v>3.3782072067260742</c:v>
                </c:pt>
              </c:numCache>
            </c:numRef>
          </c:val>
          <c:smooth val="0"/>
          <c:extLst>
            <c:ext xmlns:c16="http://schemas.microsoft.com/office/drawing/2014/chart" uri="{C3380CC4-5D6E-409C-BE32-E72D297353CC}">
              <c16:uniqueId val="{00000003-B7F4-4D0F-B38D-9C18CB87079D}"/>
            </c:ext>
          </c:extLst>
        </c:ser>
        <c:dLbls>
          <c:showLegendKey val="0"/>
          <c:showVal val="0"/>
          <c:showCatName val="0"/>
          <c:showSerName val="0"/>
          <c:showPercent val="0"/>
          <c:showBubbleSize val="0"/>
        </c:dLbls>
        <c:marker val="1"/>
        <c:smooth val="0"/>
        <c:axId val="1092530112"/>
        <c:axId val="1092513472"/>
      </c:lineChart>
      <c:catAx>
        <c:axId val="369395695"/>
        <c:scaling>
          <c:orientation val="minMax"/>
        </c:scaling>
        <c:delete val="0"/>
        <c:axPos val="b"/>
        <c:numFmt formatCode="General" sourceLinked="1"/>
        <c:majorTickMark val="in"/>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369398607"/>
        <c:crosses val="autoZero"/>
        <c:auto val="1"/>
        <c:lblAlgn val="ctr"/>
        <c:lblOffset val="100"/>
        <c:noMultiLvlLbl val="0"/>
      </c:catAx>
      <c:valAx>
        <c:axId val="369398607"/>
        <c:scaling>
          <c:orientation val="minMax"/>
        </c:scaling>
        <c:delete val="0"/>
        <c:axPos val="l"/>
        <c:numFmt formatCode="#,##0"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369395695"/>
        <c:crosses val="autoZero"/>
        <c:crossBetween val="between"/>
      </c:valAx>
      <c:valAx>
        <c:axId val="1092513472"/>
        <c:scaling>
          <c:orientation val="minMax"/>
          <c:min val="-2"/>
        </c:scaling>
        <c:delete val="0"/>
        <c:axPos val="r"/>
        <c:numFmt formatCode="General"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092530112"/>
        <c:crosses val="max"/>
        <c:crossBetween val="between"/>
      </c:valAx>
      <c:catAx>
        <c:axId val="1092530112"/>
        <c:scaling>
          <c:orientation val="minMax"/>
        </c:scaling>
        <c:delete val="1"/>
        <c:axPos val="b"/>
        <c:numFmt formatCode="General" sourceLinked="1"/>
        <c:majorTickMark val="out"/>
        <c:minorTickMark val="none"/>
        <c:tickLblPos val="nextTo"/>
        <c:crossAx val="1092513472"/>
        <c:crosses val="autoZero"/>
        <c:auto val="1"/>
        <c:lblAlgn val="ctr"/>
        <c:lblOffset val="100"/>
        <c:noMultiLvlLbl val="0"/>
      </c:catAx>
      <c:spPr>
        <a:noFill/>
        <a:ln>
          <a:noFill/>
        </a:ln>
        <a:effectLst/>
      </c:spPr>
    </c:plotArea>
    <c:legend>
      <c:legendPos val="b"/>
      <c:layout>
        <c:manualLayout>
          <c:xMode val="edge"/>
          <c:yMode val="edge"/>
          <c:x val="7.2875295048833236E-2"/>
          <c:y val="3.2942686163033592E-2"/>
          <c:w val="0.90413739735127407"/>
          <c:h val="0.26326039153311709"/>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197656230958695E-2"/>
          <c:y val="0.18082716933110635"/>
          <c:w val="0.85848846395131329"/>
          <c:h val="0.61576282510140767"/>
        </c:manualLayout>
      </c:layout>
      <c:barChart>
        <c:barDir val="col"/>
        <c:grouping val="stacked"/>
        <c:varyColors val="0"/>
        <c:ser>
          <c:idx val="0"/>
          <c:order val="0"/>
          <c:tx>
            <c:v>Consumption</c:v>
          </c:tx>
          <c:spPr>
            <a:solidFill>
              <a:schemeClr val="accent4">
                <a:lumMod val="60000"/>
                <a:lumOff val="40000"/>
              </a:schemeClr>
            </a:solidFill>
            <a:ln w="3175">
              <a:solidFill>
                <a:srgbClr val="000000"/>
              </a:solidFill>
              <a:prstDash val="solid"/>
            </a:ln>
            <a:effectLst/>
          </c:spPr>
          <c:invertIfNegative val="0"/>
          <c:cat>
            <c:strRef>
              <c:f>'GDP_Q PROJ'!$DV$108:$EH$108</c:f>
              <c:strCache>
                <c:ptCount val="13"/>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strCache>
            </c:strRef>
          </c:cat>
          <c:val>
            <c:numRef>
              <c:f>'GDP_Q PROJ'!$DV$109:$EH$109</c:f>
              <c:numCache>
                <c:formatCode>#,##0.0</c:formatCode>
                <c:ptCount val="13"/>
                <c:pt idx="0">
                  <c:v>-2.858265607391012</c:v>
                </c:pt>
                <c:pt idx="1">
                  <c:v>0.59760681254084858</c:v>
                </c:pt>
                <c:pt idx="2">
                  <c:v>0.19611021754467436</c:v>
                </c:pt>
                <c:pt idx="3">
                  <c:v>-0.55680124453019564</c:v>
                </c:pt>
                <c:pt idx="4">
                  <c:v>0.84906780285004957</c:v>
                </c:pt>
                <c:pt idx="5">
                  <c:v>2.1008640102373572</c:v>
                </c:pt>
                <c:pt idx="6">
                  <c:v>0.25647695882577104</c:v>
                </c:pt>
                <c:pt idx="7">
                  <c:v>0.98634281709366001</c:v>
                </c:pt>
                <c:pt idx="8">
                  <c:v>-0.23365497127845167</c:v>
                </c:pt>
                <c:pt idx="9">
                  <c:v>1.4351399907069484</c:v>
                </c:pt>
                <c:pt idx="10">
                  <c:v>0.79545595455629026</c:v>
                </c:pt>
                <c:pt idx="11">
                  <c:v>0.23073035772830766</c:v>
                </c:pt>
                <c:pt idx="12">
                  <c:v>0.27832189799258195</c:v>
                </c:pt>
              </c:numCache>
            </c:numRef>
          </c:val>
          <c:extLst>
            <c:ext xmlns:c16="http://schemas.microsoft.com/office/drawing/2014/chart" uri="{C3380CC4-5D6E-409C-BE32-E72D297353CC}">
              <c16:uniqueId val="{00000000-B9C6-4F97-A61A-52DDA11EBB57}"/>
            </c:ext>
          </c:extLst>
        </c:ser>
        <c:ser>
          <c:idx val="1"/>
          <c:order val="1"/>
          <c:tx>
            <c:v>Investment</c:v>
          </c:tx>
          <c:spPr>
            <a:solidFill>
              <a:srgbClr val="FFC000"/>
            </a:solidFill>
            <a:ln w="3175">
              <a:solidFill>
                <a:srgbClr val="000000"/>
              </a:solidFill>
              <a:prstDash val="solid"/>
            </a:ln>
            <a:effectLst/>
          </c:spPr>
          <c:invertIfNegative val="0"/>
          <c:cat>
            <c:strRef>
              <c:f>'GDP_Q PROJ'!$DV$108:$EH$108</c:f>
              <c:strCache>
                <c:ptCount val="13"/>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strCache>
            </c:strRef>
          </c:cat>
          <c:val>
            <c:numRef>
              <c:f>'GDP_Q PROJ'!$DV$112:$EH$112</c:f>
              <c:numCache>
                <c:formatCode>#,##0.0</c:formatCode>
                <c:ptCount val="13"/>
                <c:pt idx="0">
                  <c:v>0.2241397321344068</c:v>
                </c:pt>
                <c:pt idx="1">
                  <c:v>-0.17042134159096514</c:v>
                </c:pt>
                <c:pt idx="2">
                  <c:v>0.23048899023140695</c:v>
                </c:pt>
                <c:pt idx="3">
                  <c:v>0.39102321761462178</c:v>
                </c:pt>
                <c:pt idx="4">
                  <c:v>0.67271981406503034</c:v>
                </c:pt>
                <c:pt idx="5">
                  <c:v>-3.8217095471197476E-2</c:v>
                </c:pt>
                <c:pt idx="6">
                  <c:v>-0.51035880195227623</c:v>
                </c:pt>
                <c:pt idx="7">
                  <c:v>0.33842230258315997</c:v>
                </c:pt>
                <c:pt idx="8">
                  <c:v>-0.78108932099099282</c:v>
                </c:pt>
                <c:pt idx="9">
                  <c:v>7.3742371063996739E-2</c:v>
                </c:pt>
                <c:pt idx="10">
                  <c:v>0.8451173201483041</c:v>
                </c:pt>
                <c:pt idx="11">
                  <c:v>0.23427631474968433</c:v>
                </c:pt>
                <c:pt idx="12">
                  <c:v>-0.26851552702530346</c:v>
                </c:pt>
              </c:numCache>
            </c:numRef>
          </c:val>
          <c:extLst>
            <c:ext xmlns:c16="http://schemas.microsoft.com/office/drawing/2014/chart" uri="{C3380CC4-5D6E-409C-BE32-E72D297353CC}">
              <c16:uniqueId val="{00000001-B9C6-4F97-A61A-52DDA11EBB57}"/>
            </c:ext>
          </c:extLst>
        </c:ser>
        <c:ser>
          <c:idx val="2"/>
          <c:order val="2"/>
          <c:tx>
            <c:v>Net exports</c:v>
          </c:tx>
          <c:spPr>
            <a:solidFill>
              <a:srgbClr val="01969C"/>
            </a:solidFill>
            <a:ln w="3175">
              <a:solidFill>
                <a:srgbClr val="000000"/>
              </a:solidFill>
              <a:prstDash val="solid"/>
            </a:ln>
            <a:effectLst/>
          </c:spPr>
          <c:invertIfNegative val="0"/>
          <c:cat>
            <c:strRef>
              <c:f>'GDP_Q PROJ'!$DV$108:$EH$108</c:f>
              <c:strCache>
                <c:ptCount val="13"/>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strCache>
            </c:strRef>
          </c:cat>
          <c:val>
            <c:numRef>
              <c:f>'GDP_Q PROJ'!$DV$117:$EH$117</c:f>
              <c:numCache>
                <c:formatCode>#,##0.0</c:formatCode>
                <c:ptCount val="13"/>
                <c:pt idx="0">
                  <c:v>0.61767676348609557</c:v>
                </c:pt>
                <c:pt idx="1">
                  <c:v>-4.2309259854269579</c:v>
                </c:pt>
                <c:pt idx="2">
                  <c:v>3.7202902137688088</c:v>
                </c:pt>
                <c:pt idx="3">
                  <c:v>1.4243874034772115</c:v>
                </c:pt>
                <c:pt idx="4">
                  <c:v>-0.22879085386129172</c:v>
                </c:pt>
                <c:pt idx="5">
                  <c:v>-1.3328080153341089</c:v>
                </c:pt>
                <c:pt idx="6">
                  <c:v>0.58138963004323641</c:v>
                </c:pt>
                <c:pt idx="7">
                  <c:v>0.10577654813845787</c:v>
                </c:pt>
                <c:pt idx="8">
                  <c:v>1.8463029221915344</c:v>
                </c:pt>
                <c:pt idx="9">
                  <c:v>-1.0589535545932109</c:v>
                </c:pt>
                <c:pt idx="10">
                  <c:v>-1.7291831366020936</c:v>
                </c:pt>
                <c:pt idx="11">
                  <c:v>-0.59780782858154879</c:v>
                </c:pt>
                <c:pt idx="12">
                  <c:v>0.29065106978962346</c:v>
                </c:pt>
              </c:numCache>
            </c:numRef>
          </c:val>
          <c:extLst>
            <c:ext xmlns:c16="http://schemas.microsoft.com/office/drawing/2014/chart" uri="{C3380CC4-5D6E-409C-BE32-E72D297353CC}">
              <c16:uniqueId val="{00000002-B9C6-4F97-A61A-52DDA11EBB57}"/>
            </c:ext>
          </c:extLst>
        </c:ser>
        <c:ser>
          <c:idx val="3"/>
          <c:order val="3"/>
          <c:tx>
            <c:v>Other</c:v>
          </c:tx>
          <c:spPr>
            <a:solidFill>
              <a:srgbClr val="7030A0"/>
            </a:solidFill>
            <a:ln w="3175">
              <a:solidFill>
                <a:srgbClr val="000000"/>
              </a:solidFill>
              <a:prstDash val="solid"/>
            </a:ln>
            <a:effectLst/>
          </c:spPr>
          <c:invertIfNegative val="0"/>
          <c:cat>
            <c:strRef>
              <c:f>'GDP_Q PROJ'!$DV$108:$EH$108</c:f>
              <c:strCache>
                <c:ptCount val="13"/>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strCache>
            </c:strRef>
          </c:cat>
          <c:val>
            <c:numRef>
              <c:f>'GDP_Q PROJ'!$DV$120:$EH$120</c:f>
              <c:numCache>
                <c:formatCode>#,##0.0</c:formatCode>
                <c:ptCount val="13"/>
                <c:pt idx="0">
                  <c:v>0.67899339452656182</c:v>
                </c:pt>
                <c:pt idx="1">
                  <c:v>0.77680475618512634</c:v>
                </c:pt>
                <c:pt idx="2">
                  <c:v>-1.7991038837116704</c:v>
                </c:pt>
                <c:pt idx="3">
                  <c:v>-4.4866530220270297E-2</c:v>
                </c:pt>
                <c:pt idx="4">
                  <c:v>0.43107047629841455</c:v>
                </c:pt>
                <c:pt idx="5">
                  <c:v>0.10350902997583564</c:v>
                </c:pt>
                <c:pt idx="6">
                  <c:v>-0.11426880417697616</c:v>
                </c:pt>
                <c:pt idx="7">
                  <c:v>-9.2765928298317715E-2</c:v>
                </c:pt>
                <c:pt idx="8">
                  <c:v>-0.19759074480663963</c:v>
                </c:pt>
                <c:pt idx="9">
                  <c:v>0.28933795078121155</c:v>
                </c:pt>
                <c:pt idx="10">
                  <c:v>0.41143923028338336</c:v>
                </c:pt>
                <c:pt idx="11">
                  <c:v>-0.27297790281160189</c:v>
                </c:pt>
                <c:pt idx="12">
                  <c:v>-1.5441982498273221E-2</c:v>
                </c:pt>
              </c:numCache>
            </c:numRef>
          </c:val>
          <c:extLst>
            <c:ext xmlns:c16="http://schemas.microsoft.com/office/drawing/2014/chart" uri="{C3380CC4-5D6E-409C-BE32-E72D297353CC}">
              <c16:uniqueId val="{00000003-B9C6-4F97-A61A-52DDA11EBB57}"/>
            </c:ext>
          </c:extLst>
        </c:ser>
        <c:dLbls>
          <c:showLegendKey val="0"/>
          <c:showVal val="0"/>
          <c:showCatName val="0"/>
          <c:showSerName val="0"/>
          <c:showPercent val="0"/>
          <c:showBubbleSize val="0"/>
        </c:dLbls>
        <c:gapWidth val="150"/>
        <c:overlap val="100"/>
        <c:axId val="1686253488"/>
        <c:axId val="1791176288"/>
      </c:barChart>
      <c:lineChart>
        <c:grouping val="standard"/>
        <c:varyColors val="0"/>
        <c:ser>
          <c:idx val="4"/>
          <c:order val="4"/>
          <c:tx>
            <c:v>Growth rate</c:v>
          </c:tx>
          <c:spPr>
            <a:ln w="38100" cap="rnd">
              <a:solidFill>
                <a:schemeClr val="tx1"/>
              </a:solidFill>
              <a:round/>
            </a:ln>
            <a:effectLst/>
          </c:spPr>
          <c:marker>
            <c:symbol val="none"/>
          </c:marker>
          <c:cat>
            <c:strRef>
              <c:f>'GDP_Q PROJ'!$DV$108:$EH$108</c:f>
              <c:strCache>
                <c:ptCount val="13"/>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strCache>
            </c:strRef>
          </c:cat>
          <c:val>
            <c:numRef>
              <c:f>'GDP_Q PROJ'!$DV$10:$EH$10</c:f>
              <c:numCache>
                <c:formatCode>#,##0.0</c:formatCode>
                <c:ptCount val="13"/>
                <c:pt idx="0">
                  <c:v>-1.3374557172439516</c:v>
                </c:pt>
                <c:pt idx="1">
                  <c:v>-3.0269357582919487</c:v>
                </c:pt>
                <c:pt idx="2">
                  <c:v>2.3477855378332135</c:v>
                </c:pt>
                <c:pt idx="3">
                  <c:v>1.2137428463413702</c:v>
                </c:pt>
                <c:pt idx="4">
                  <c:v>1.7240672393522116</c:v>
                </c:pt>
                <c:pt idx="5">
                  <c:v>0.83334792940787938</c:v>
                </c:pt>
                <c:pt idx="6">
                  <c:v>0.21323898273974962</c:v>
                </c:pt>
                <c:pt idx="7">
                  <c:v>1.3377757395169665</c:v>
                </c:pt>
                <c:pt idx="8">
                  <c:v>0.63396788511544955</c:v>
                </c:pt>
                <c:pt idx="9">
                  <c:v>0.73926675795894514</c:v>
                </c:pt>
                <c:pt idx="10">
                  <c:v>0.32282936838587961</c:v>
                </c:pt>
                <c:pt idx="11">
                  <c:v>-0.40577905891515664</c:v>
                </c:pt>
                <c:pt idx="12">
                  <c:v>0.28501545825863062</c:v>
                </c:pt>
              </c:numCache>
            </c:numRef>
          </c:val>
          <c:smooth val="0"/>
          <c:extLst>
            <c:ext xmlns:c16="http://schemas.microsoft.com/office/drawing/2014/chart" uri="{C3380CC4-5D6E-409C-BE32-E72D297353CC}">
              <c16:uniqueId val="{00000004-B9C6-4F97-A61A-52DDA11EBB57}"/>
            </c:ext>
          </c:extLst>
        </c:ser>
        <c:dLbls>
          <c:showLegendKey val="0"/>
          <c:showVal val="0"/>
          <c:showCatName val="0"/>
          <c:showSerName val="0"/>
          <c:showPercent val="0"/>
          <c:showBubbleSize val="0"/>
        </c:dLbls>
        <c:marker val="1"/>
        <c:smooth val="0"/>
        <c:axId val="1686253488"/>
        <c:axId val="1791176288"/>
      </c:lineChart>
      <c:lineChart>
        <c:grouping val="standard"/>
        <c:varyColors val="0"/>
        <c:ser>
          <c:idx val="5"/>
          <c:order val="5"/>
          <c:tx>
            <c:v>Semiconductor price (RHS)</c:v>
          </c:tx>
          <c:spPr>
            <a:ln w="38100" cap="rnd">
              <a:solidFill>
                <a:srgbClr val="C00000"/>
              </a:solidFill>
              <a:round/>
            </a:ln>
            <a:effectLst/>
          </c:spPr>
          <c:marker>
            <c:symbol val="none"/>
          </c:marker>
          <c:cat>
            <c:strRef>
              <c:f>'GDP_Q PROJ'!$DV$108:$EH$108</c:f>
              <c:strCache>
                <c:ptCount val="13"/>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strCache>
            </c:strRef>
          </c:cat>
          <c:val>
            <c:numRef>
              <c:f>'GDP_Q PROJ'!$DV$121:$EH$121</c:f>
              <c:numCache>
                <c:formatCode>#,##0.0</c:formatCode>
                <c:ptCount val="13"/>
                <c:pt idx="0">
                  <c:v>72.13333333333334</c:v>
                </c:pt>
                <c:pt idx="1">
                  <c:v>75.953333333333333</c:v>
                </c:pt>
                <c:pt idx="2">
                  <c:v>71.803333333333342</c:v>
                </c:pt>
                <c:pt idx="3">
                  <c:v>68.376666666666665</c:v>
                </c:pt>
                <c:pt idx="4">
                  <c:v>69.913333333333327</c:v>
                </c:pt>
                <c:pt idx="5">
                  <c:v>79.893333333333331</c:v>
                </c:pt>
                <c:pt idx="6">
                  <c:v>83.840000000000018</c:v>
                </c:pt>
                <c:pt idx="7">
                  <c:v>79.850000000000009</c:v>
                </c:pt>
                <c:pt idx="8">
                  <c:v>74.776666666666671</c:v>
                </c:pt>
                <c:pt idx="9">
                  <c:v>73.626666666666665</c:v>
                </c:pt>
                <c:pt idx="10">
                  <c:v>66.076666666666668</c:v>
                </c:pt>
                <c:pt idx="11">
                  <c:v>56.27</c:v>
                </c:pt>
                <c:pt idx="12">
                  <c:v>49.68333333333333</c:v>
                </c:pt>
              </c:numCache>
            </c:numRef>
          </c:val>
          <c:smooth val="0"/>
          <c:extLst>
            <c:ext xmlns:c16="http://schemas.microsoft.com/office/drawing/2014/chart" uri="{C3380CC4-5D6E-409C-BE32-E72D297353CC}">
              <c16:uniqueId val="{00000005-B9C6-4F97-A61A-52DDA11EBB57}"/>
            </c:ext>
          </c:extLst>
        </c:ser>
        <c:dLbls>
          <c:showLegendKey val="0"/>
          <c:showVal val="0"/>
          <c:showCatName val="0"/>
          <c:showSerName val="0"/>
          <c:showPercent val="0"/>
          <c:showBubbleSize val="0"/>
        </c:dLbls>
        <c:marker val="1"/>
        <c:smooth val="0"/>
        <c:axId val="1895654368"/>
        <c:axId val="1650052864"/>
      </c:lineChart>
      <c:catAx>
        <c:axId val="1686253488"/>
        <c:scaling>
          <c:orientation val="minMax"/>
        </c:scaling>
        <c:delete val="0"/>
        <c:axPos val="b"/>
        <c:numFmt formatCode="General" sourceLinked="1"/>
        <c:majorTickMark val="in"/>
        <c:minorTickMark val="none"/>
        <c:tickLblPos val="low"/>
        <c:spPr>
          <a:noFill/>
          <a:ln w="12700" cap="flat" cmpd="sng" algn="ctr">
            <a:solidFill>
              <a:srgbClr val="B3B3B3"/>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1791176288"/>
        <c:crosses val="autoZero"/>
        <c:auto val="1"/>
        <c:lblAlgn val="ctr"/>
        <c:lblOffset val="100"/>
        <c:noMultiLvlLbl val="0"/>
      </c:catAx>
      <c:valAx>
        <c:axId val="1791176288"/>
        <c:scaling>
          <c:orientation val="minMax"/>
        </c:scaling>
        <c:delete val="0"/>
        <c:axPos val="l"/>
        <c:numFmt formatCode="#,##0" sourceLinked="0"/>
        <c:majorTickMark val="in"/>
        <c:minorTickMark val="none"/>
        <c:tickLblPos val="nextTo"/>
        <c:spPr>
          <a:noFill/>
          <a:ln w="12700">
            <a:solidFill>
              <a:schemeClr val="tx1"/>
            </a:solidFill>
            <a:prstDash val="soli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1686253488"/>
        <c:crosses val="autoZero"/>
        <c:crossBetween val="between"/>
      </c:valAx>
      <c:valAx>
        <c:axId val="1650052864"/>
        <c:scaling>
          <c:orientation val="minMax"/>
        </c:scaling>
        <c:delete val="0"/>
        <c:axPos val="r"/>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lgn="ctr">
              <a:defRPr sz="1600" b="0" i="0" u="none" strike="noStrike" kern="1200" baseline="0">
                <a:solidFill>
                  <a:schemeClr val="tx1"/>
                </a:solidFill>
                <a:latin typeface="Arial Narrow" panose="020B0606020202030204" pitchFamily="34" charset="0"/>
                <a:ea typeface="+mn-ea"/>
                <a:cs typeface="+mn-cs"/>
              </a:defRPr>
            </a:pPr>
            <a:endParaRPr lang="en-US"/>
          </a:p>
        </c:txPr>
        <c:crossAx val="1895654368"/>
        <c:crosses val="max"/>
        <c:crossBetween val="between"/>
      </c:valAx>
      <c:catAx>
        <c:axId val="1895654368"/>
        <c:scaling>
          <c:orientation val="minMax"/>
        </c:scaling>
        <c:delete val="1"/>
        <c:axPos val="b"/>
        <c:numFmt formatCode="General" sourceLinked="1"/>
        <c:majorTickMark val="out"/>
        <c:minorTickMark val="none"/>
        <c:tickLblPos val="nextTo"/>
        <c:crossAx val="1650052864"/>
        <c:crosses val="autoZero"/>
        <c:auto val="1"/>
        <c:lblAlgn val="ctr"/>
        <c:lblOffset val="100"/>
        <c:noMultiLvlLbl val="0"/>
      </c:catAx>
      <c:spPr>
        <a:solidFill>
          <a:srgbClr val="FFFFFF"/>
        </a:solidFill>
        <a:ln w="12700">
          <a:noFill/>
          <a:prstDash val="solid"/>
        </a:ln>
        <a:effectLst/>
      </c:spPr>
    </c:plotArea>
    <c:legend>
      <c:legendPos val="t"/>
      <c:layout>
        <c:manualLayout>
          <c:xMode val="edge"/>
          <c:yMode val="edge"/>
          <c:x val="0.19066420630908676"/>
          <c:y val="0.61785509597843113"/>
          <c:w val="0.74531813403735092"/>
          <c:h val="0.1624451090553914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600">
          <a:solidFill>
            <a:schemeClr val="tx1"/>
          </a:solidFill>
          <a:latin typeface="Arial Narrow" panose="020B0606020202030204"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44061967413136E-2"/>
          <c:y val="0.14241000546397947"/>
          <c:w val="0.87959648866544493"/>
          <c:h val="0.63259913027162118"/>
        </c:manualLayout>
      </c:layout>
      <c:lineChart>
        <c:grouping val="standard"/>
        <c:varyColors val="0"/>
        <c:ser>
          <c:idx val="0"/>
          <c:order val="0"/>
          <c:tx>
            <c:v>Housing Price Index</c:v>
          </c:tx>
          <c:spPr>
            <a:ln w="38100" cap="rnd">
              <a:solidFill>
                <a:srgbClr val="01969C"/>
              </a:solidFill>
              <a:prstDash val="solid"/>
              <a:round/>
            </a:ln>
            <a:effectLst/>
          </c:spPr>
          <c:marker>
            <c:symbol val="none"/>
          </c:marker>
          <c:cat>
            <c:numRef>
              <c:f>('My Series'!$A$206:$A$207,'My Series'!$A$209:$A$268)</c:f>
              <c:numCache>
                <c:formatCode>m/yyyy</c:formatCode>
                <c:ptCount val="62"/>
                <c:pt idx="0">
                  <c:v>43101</c:v>
                </c:pt>
                <c:pt idx="1">
                  <c:v>43132</c:v>
                </c:pt>
                <c:pt idx="2">
                  <c:v>43191</c:v>
                </c:pt>
                <c:pt idx="3">
                  <c:v>43221</c:v>
                </c:pt>
                <c:pt idx="4">
                  <c:v>43252</c:v>
                </c:pt>
                <c:pt idx="5">
                  <c:v>43282</c:v>
                </c:pt>
                <c:pt idx="6">
                  <c:v>43313</c:v>
                </c:pt>
                <c:pt idx="7">
                  <c:v>43344</c:v>
                </c:pt>
                <c:pt idx="8">
                  <c:v>43374</c:v>
                </c:pt>
                <c:pt idx="9">
                  <c:v>43405</c:v>
                </c:pt>
                <c:pt idx="10">
                  <c:v>43435</c:v>
                </c:pt>
                <c:pt idx="11">
                  <c:v>43466</c:v>
                </c:pt>
                <c:pt idx="12">
                  <c:v>43497</c:v>
                </c:pt>
                <c:pt idx="13">
                  <c:v>43525</c:v>
                </c:pt>
                <c:pt idx="14">
                  <c:v>43556</c:v>
                </c:pt>
                <c:pt idx="15">
                  <c:v>43586</c:v>
                </c:pt>
                <c:pt idx="16">
                  <c:v>43617</c:v>
                </c:pt>
                <c:pt idx="17">
                  <c:v>43647</c:v>
                </c:pt>
                <c:pt idx="18">
                  <c:v>43678</c:v>
                </c:pt>
                <c:pt idx="19">
                  <c:v>43709</c:v>
                </c:pt>
                <c:pt idx="20">
                  <c:v>43739</c:v>
                </c:pt>
                <c:pt idx="21">
                  <c:v>43770</c:v>
                </c:pt>
                <c:pt idx="22">
                  <c:v>43800</c:v>
                </c:pt>
                <c:pt idx="23">
                  <c:v>43831</c:v>
                </c:pt>
                <c:pt idx="24">
                  <c:v>43862</c:v>
                </c:pt>
                <c:pt idx="25">
                  <c:v>43891</c:v>
                </c:pt>
                <c:pt idx="26">
                  <c:v>43922</c:v>
                </c:pt>
                <c:pt idx="27">
                  <c:v>43952</c:v>
                </c:pt>
                <c:pt idx="28">
                  <c:v>43983</c:v>
                </c:pt>
                <c:pt idx="29">
                  <c:v>44013</c:v>
                </c:pt>
                <c:pt idx="30">
                  <c:v>44044</c:v>
                </c:pt>
                <c:pt idx="31">
                  <c:v>44075</c:v>
                </c:pt>
                <c:pt idx="32">
                  <c:v>44105</c:v>
                </c:pt>
                <c:pt idx="33">
                  <c:v>44136</c:v>
                </c:pt>
                <c:pt idx="34">
                  <c:v>44166</c:v>
                </c:pt>
                <c:pt idx="35">
                  <c:v>44197</c:v>
                </c:pt>
                <c:pt idx="36">
                  <c:v>44228</c:v>
                </c:pt>
                <c:pt idx="37">
                  <c:v>44256</c:v>
                </c:pt>
                <c:pt idx="38">
                  <c:v>44287</c:v>
                </c:pt>
                <c:pt idx="39">
                  <c:v>44317</c:v>
                </c:pt>
                <c:pt idx="40">
                  <c:v>44348</c:v>
                </c:pt>
                <c:pt idx="41">
                  <c:v>44378</c:v>
                </c:pt>
                <c:pt idx="42">
                  <c:v>44409</c:v>
                </c:pt>
                <c:pt idx="43">
                  <c:v>44440</c:v>
                </c:pt>
                <c:pt idx="44">
                  <c:v>44470</c:v>
                </c:pt>
                <c:pt idx="45">
                  <c:v>44501</c:v>
                </c:pt>
                <c:pt idx="46">
                  <c:v>44531</c:v>
                </c:pt>
                <c:pt idx="47">
                  <c:v>44562</c:v>
                </c:pt>
                <c:pt idx="48">
                  <c:v>44593</c:v>
                </c:pt>
                <c:pt idx="49">
                  <c:v>44621</c:v>
                </c:pt>
                <c:pt idx="50">
                  <c:v>44652</c:v>
                </c:pt>
                <c:pt idx="51">
                  <c:v>44682</c:v>
                </c:pt>
                <c:pt idx="52">
                  <c:v>44713</c:v>
                </c:pt>
                <c:pt idx="53">
                  <c:v>44743</c:v>
                </c:pt>
                <c:pt idx="54">
                  <c:v>44774</c:v>
                </c:pt>
                <c:pt idx="55">
                  <c:v>44805</c:v>
                </c:pt>
                <c:pt idx="56">
                  <c:v>44835</c:v>
                </c:pt>
                <c:pt idx="57">
                  <c:v>44866</c:v>
                </c:pt>
                <c:pt idx="58">
                  <c:v>44896</c:v>
                </c:pt>
                <c:pt idx="59">
                  <c:v>44927</c:v>
                </c:pt>
                <c:pt idx="60">
                  <c:v>44958</c:v>
                </c:pt>
              </c:numCache>
              <c:extLst/>
            </c:numRef>
          </c:cat>
          <c:val>
            <c:numRef>
              <c:f>('My Series'!$B$206:$B$207,'My Series'!$B$209:$B$268)</c:f>
              <c:numCache>
                <c:formatCode>0.00</c:formatCode>
                <c:ptCount val="62"/>
                <c:pt idx="0">
                  <c:v>89.787211830000004</c:v>
                </c:pt>
                <c:pt idx="1">
                  <c:v>89.964096130000001</c:v>
                </c:pt>
                <c:pt idx="2">
                  <c:v>90.125599609999995</c:v>
                </c:pt>
                <c:pt idx="3">
                  <c:v>90.102916219999997</c:v>
                </c:pt>
                <c:pt idx="4">
                  <c:v>90.082948579999993</c:v>
                </c:pt>
                <c:pt idx="5">
                  <c:v>90.064948040000004</c:v>
                </c:pt>
                <c:pt idx="6">
                  <c:v>90.086201369999998</c:v>
                </c:pt>
                <c:pt idx="7">
                  <c:v>90.364905109999995</c:v>
                </c:pt>
                <c:pt idx="8">
                  <c:v>90.536230430000003</c:v>
                </c:pt>
                <c:pt idx="9">
                  <c:v>90.651088709999996</c:v>
                </c:pt>
                <c:pt idx="10">
                  <c:v>90.645892680000003</c:v>
                </c:pt>
                <c:pt idx="11">
                  <c:v>90.512626370000007</c:v>
                </c:pt>
                <c:pt idx="12">
                  <c:v>90.407114140000004</c:v>
                </c:pt>
                <c:pt idx="13">
                  <c:v>90.262236079999994</c:v>
                </c:pt>
                <c:pt idx="14">
                  <c:v>90.075612289999995</c:v>
                </c:pt>
                <c:pt idx="15">
                  <c:v>89.931533540000004</c:v>
                </c:pt>
                <c:pt idx="16">
                  <c:v>89.816188639999993</c:v>
                </c:pt>
                <c:pt idx="17">
                  <c:v>89.734710849999999</c:v>
                </c:pt>
                <c:pt idx="18">
                  <c:v>89.690875680000005</c:v>
                </c:pt>
                <c:pt idx="19">
                  <c:v>89.703841260000004</c:v>
                </c:pt>
                <c:pt idx="20">
                  <c:v>89.809426060000007</c:v>
                </c:pt>
                <c:pt idx="21">
                  <c:v>89.98047613</c:v>
                </c:pt>
                <c:pt idx="22">
                  <c:v>90.322794040000005</c:v>
                </c:pt>
                <c:pt idx="23">
                  <c:v>90.571423190000004</c:v>
                </c:pt>
                <c:pt idx="24">
                  <c:v>90.876540489999996</c:v>
                </c:pt>
                <c:pt idx="25">
                  <c:v>91.369201520000004</c:v>
                </c:pt>
                <c:pt idx="26">
                  <c:v>91.617873979999999</c:v>
                </c:pt>
                <c:pt idx="27">
                  <c:v>91.741587469999999</c:v>
                </c:pt>
                <c:pt idx="28">
                  <c:v>92.118173040000002</c:v>
                </c:pt>
                <c:pt idx="29">
                  <c:v>92.683165220000006</c:v>
                </c:pt>
                <c:pt idx="30">
                  <c:v>93.121368169999997</c:v>
                </c:pt>
                <c:pt idx="31">
                  <c:v>93.515073950000001</c:v>
                </c:pt>
                <c:pt idx="32">
                  <c:v>93.812399159999998</c:v>
                </c:pt>
                <c:pt idx="33">
                  <c:v>94.316801330000004</c:v>
                </c:pt>
                <c:pt idx="34">
                  <c:v>95.164481640000005</c:v>
                </c:pt>
                <c:pt idx="35">
                  <c:v>95.916997179999996</c:v>
                </c:pt>
                <c:pt idx="36">
                  <c:v>96.775352789999999</c:v>
                </c:pt>
                <c:pt idx="37">
                  <c:v>97.487219300000007</c:v>
                </c:pt>
                <c:pt idx="38">
                  <c:v>98.175420840000001</c:v>
                </c:pt>
                <c:pt idx="39">
                  <c:v>98.861558729999999</c:v>
                </c:pt>
                <c:pt idx="40">
                  <c:v>100</c:v>
                </c:pt>
                <c:pt idx="41">
                  <c:v>100.85277014</c:v>
                </c:pt>
                <c:pt idx="42">
                  <c:v>101.82326761</c:v>
                </c:pt>
                <c:pt idx="43">
                  <c:v>102.75561953</c:v>
                </c:pt>
                <c:pt idx="44">
                  <c:v>103.66443432</c:v>
                </c:pt>
                <c:pt idx="45">
                  <c:v>104.31699962</c:v>
                </c:pt>
                <c:pt idx="46">
                  <c:v>104.6169034</c:v>
                </c:pt>
                <c:pt idx="47">
                  <c:v>104.71932368</c:v>
                </c:pt>
                <c:pt idx="48">
                  <c:v>104.75018518</c:v>
                </c:pt>
                <c:pt idx="49">
                  <c:v>104.7681327</c:v>
                </c:pt>
                <c:pt idx="50">
                  <c:v>104.82961154</c:v>
                </c:pt>
                <c:pt idx="51">
                  <c:v>104.84401357</c:v>
                </c:pt>
                <c:pt idx="52">
                  <c:v>104.83720995</c:v>
                </c:pt>
                <c:pt idx="53">
                  <c:v>104.75826109</c:v>
                </c:pt>
                <c:pt idx="54">
                  <c:v>104.45905019999999</c:v>
                </c:pt>
                <c:pt idx="55">
                  <c:v>103.9498545</c:v>
                </c:pt>
                <c:pt idx="56">
                  <c:v>103.14852140000001</c:v>
                </c:pt>
                <c:pt idx="57">
                  <c:v>101.73617118</c:v>
                </c:pt>
                <c:pt idx="58">
                  <c:v>99.723808430000005</c:v>
                </c:pt>
                <c:pt idx="59">
                  <c:v>98.233566199999999</c:v>
                </c:pt>
                <c:pt idx="60">
                  <c:v>97.107909759999998</c:v>
                </c:pt>
              </c:numCache>
              <c:extLst/>
            </c:numRef>
          </c:val>
          <c:smooth val="0"/>
          <c:extLst>
            <c:ext xmlns:c16="http://schemas.microsoft.com/office/drawing/2014/chart" uri="{C3380CC4-5D6E-409C-BE32-E72D297353CC}">
              <c16:uniqueId val="{00000000-81B2-4F6A-AEC6-2ACB755172A1}"/>
            </c:ext>
          </c:extLst>
        </c:ser>
        <c:dLbls>
          <c:showLegendKey val="0"/>
          <c:showVal val="0"/>
          <c:showCatName val="0"/>
          <c:showSerName val="0"/>
          <c:showPercent val="0"/>
          <c:showBubbleSize val="0"/>
        </c:dLbls>
        <c:marker val="1"/>
        <c:smooth val="0"/>
        <c:axId val="1485749984"/>
        <c:axId val="1485747072"/>
        <c:extLst>
          <c:ext xmlns:c15="http://schemas.microsoft.com/office/drawing/2012/chart" uri="{02D57815-91ED-43cb-92C2-25804820EDAC}">
            <c15:filteredLineSeries>
              <c15:ser>
                <c:idx val="1"/>
                <c:order val="1"/>
                <c:tx>
                  <c:v>Jeonse</c:v>
                </c:tx>
                <c:spPr>
                  <a:ln w="38100" cap="rnd">
                    <a:solidFill>
                      <a:srgbClr val="FFC000"/>
                    </a:solidFill>
                    <a:prstDash val="solid"/>
                    <a:round/>
                  </a:ln>
                  <a:effectLst/>
                </c:spPr>
                <c:marker>
                  <c:symbol val="none"/>
                </c:marker>
                <c:cat>
                  <c:numRef>
                    <c:extLst>
                      <c:ext uri="{02D57815-91ED-43cb-92C2-25804820EDAC}">
                        <c15:formulaRef>
                          <c15:sqref>('My Series'!$A$206:$A$207,'My Series'!$A$209:$A$268)</c15:sqref>
                        </c15:formulaRef>
                      </c:ext>
                    </c:extLst>
                    <c:numCache>
                      <c:formatCode>m/yyyy</c:formatCode>
                      <c:ptCount val="62"/>
                      <c:pt idx="0">
                        <c:v>43101</c:v>
                      </c:pt>
                      <c:pt idx="1">
                        <c:v>43132</c:v>
                      </c:pt>
                      <c:pt idx="2">
                        <c:v>43191</c:v>
                      </c:pt>
                      <c:pt idx="3">
                        <c:v>43221</c:v>
                      </c:pt>
                      <c:pt idx="4">
                        <c:v>43252</c:v>
                      </c:pt>
                      <c:pt idx="5">
                        <c:v>43282</c:v>
                      </c:pt>
                      <c:pt idx="6">
                        <c:v>43313</c:v>
                      </c:pt>
                      <c:pt idx="7">
                        <c:v>43344</c:v>
                      </c:pt>
                      <c:pt idx="8">
                        <c:v>43374</c:v>
                      </c:pt>
                      <c:pt idx="9">
                        <c:v>43405</c:v>
                      </c:pt>
                      <c:pt idx="10">
                        <c:v>43435</c:v>
                      </c:pt>
                      <c:pt idx="11">
                        <c:v>43466</c:v>
                      </c:pt>
                      <c:pt idx="12">
                        <c:v>43497</c:v>
                      </c:pt>
                      <c:pt idx="13">
                        <c:v>43525</c:v>
                      </c:pt>
                      <c:pt idx="14">
                        <c:v>43556</c:v>
                      </c:pt>
                      <c:pt idx="15">
                        <c:v>43586</c:v>
                      </c:pt>
                      <c:pt idx="16">
                        <c:v>43617</c:v>
                      </c:pt>
                      <c:pt idx="17">
                        <c:v>43647</c:v>
                      </c:pt>
                      <c:pt idx="18">
                        <c:v>43678</c:v>
                      </c:pt>
                      <c:pt idx="19">
                        <c:v>43709</c:v>
                      </c:pt>
                      <c:pt idx="20">
                        <c:v>43739</c:v>
                      </c:pt>
                      <c:pt idx="21">
                        <c:v>43770</c:v>
                      </c:pt>
                      <c:pt idx="22">
                        <c:v>43800</c:v>
                      </c:pt>
                      <c:pt idx="23">
                        <c:v>43831</c:v>
                      </c:pt>
                      <c:pt idx="24">
                        <c:v>43862</c:v>
                      </c:pt>
                      <c:pt idx="25">
                        <c:v>43891</c:v>
                      </c:pt>
                      <c:pt idx="26">
                        <c:v>43922</c:v>
                      </c:pt>
                      <c:pt idx="27">
                        <c:v>43952</c:v>
                      </c:pt>
                      <c:pt idx="28">
                        <c:v>43983</c:v>
                      </c:pt>
                      <c:pt idx="29">
                        <c:v>44013</c:v>
                      </c:pt>
                      <c:pt idx="30">
                        <c:v>44044</c:v>
                      </c:pt>
                      <c:pt idx="31">
                        <c:v>44075</c:v>
                      </c:pt>
                      <c:pt idx="32">
                        <c:v>44105</c:v>
                      </c:pt>
                      <c:pt idx="33">
                        <c:v>44136</c:v>
                      </c:pt>
                      <c:pt idx="34">
                        <c:v>44166</c:v>
                      </c:pt>
                      <c:pt idx="35">
                        <c:v>44197</c:v>
                      </c:pt>
                      <c:pt idx="36">
                        <c:v>44228</c:v>
                      </c:pt>
                      <c:pt idx="37">
                        <c:v>44256</c:v>
                      </c:pt>
                      <c:pt idx="38">
                        <c:v>44287</c:v>
                      </c:pt>
                      <c:pt idx="39">
                        <c:v>44317</c:v>
                      </c:pt>
                      <c:pt idx="40">
                        <c:v>44348</c:v>
                      </c:pt>
                      <c:pt idx="41">
                        <c:v>44378</c:v>
                      </c:pt>
                      <c:pt idx="42">
                        <c:v>44409</c:v>
                      </c:pt>
                      <c:pt idx="43">
                        <c:v>44440</c:v>
                      </c:pt>
                      <c:pt idx="44">
                        <c:v>44470</c:v>
                      </c:pt>
                      <c:pt idx="45">
                        <c:v>44501</c:v>
                      </c:pt>
                      <c:pt idx="46">
                        <c:v>44531</c:v>
                      </c:pt>
                      <c:pt idx="47">
                        <c:v>44562</c:v>
                      </c:pt>
                      <c:pt idx="48">
                        <c:v>44593</c:v>
                      </c:pt>
                      <c:pt idx="49">
                        <c:v>44621</c:v>
                      </c:pt>
                      <c:pt idx="50">
                        <c:v>44652</c:v>
                      </c:pt>
                      <c:pt idx="51">
                        <c:v>44682</c:v>
                      </c:pt>
                      <c:pt idx="52">
                        <c:v>44713</c:v>
                      </c:pt>
                      <c:pt idx="53">
                        <c:v>44743</c:v>
                      </c:pt>
                      <c:pt idx="54">
                        <c:v>44774</c:v>
                      </c:pt>
                      <c:pt idx="55">
                        <c:v>44805</c:v>
                      </c:pt>
                      <c:pt idx="56">
                        <c:v>44835</c:v>
                      </c:pt>
                      <c:pt idx="57">
                        <c:v>44866</c:v>
                      </c:pt>
                      <c:pt idx="58">
                        <c:v>44896</c:v>
                      </c:pt>
                      <c:pt idx="59">
                        <c:v>44927</c:v>
                      </c:pt>
                      <c:pt idx="60">
                        <c:v>44958</c:v>
                      </c:pt>
                    </c:numCache>
                  </c:numRef>
                </c:cat>
                <c:val>
                  <c:numRef>
                    <c:extLst>
                      <c:ext uri="{02D57815-91ED-43cb-92C2-25804820EDAC}">
                        <c15:formulaRef>
                          <c15:sqref>('My Series'!$E$172:$E$173,'My Series'!$E$175:$E$268)</c15:sqref>
                        </c15:formulaRef>
                      </c:ext>
                    </c:extLst>
                    <c:numCache>
                      <c:formatCode>0.00</c:formatCode>
                      <c:ptCount val="96"/>
                      <c:pt idx="0">
                        <c:v>90.294714290000002</c:v>
                      </c:pt>
                      <c:pt idx="1">
                        <c:v>90.830191220000003</c:v>
                      </c:pt>
                      <c:pt idx="2">
                        <c:v>91.684295239999997</c:v>
                      </c:pt>
                      <c:pt idx="3">
                        <c:v>91.996531619999999</c:v>
                      </c:pt>
                      <c:pt idx="4">
                        <c:v>92.279574940000003</c:v>
                      </c:pt>
                      <c:pt idx="5">
                        <c:v>92.658942139999994</c:v>
                      </c:pt>
                      <c:pt idx="6">
                        <c:v>93.046223269999999</c:v>
                      </c:pt>
                      <c:pt idx="7">
                        <c:v>93.429936179999999</c:v>
                      </c:pt>
                      <c:pt idx="8">
                        <c:v>93.670828060000005</c:v>
                      </c:pt>
                      <c:pt idx="9">
                        <c:v>93.798813440000004</c:v>
                      </c:pt>
                      <c:pt idx="10">
                        <c:v>93.905243220000003</c:v>
                      </c:pt>
                      <c:pt idx="11">
                        <c:v>94.002794109999996</c:v>
                      </c:pt>
                      <c:pt idx="12">
                        <c:v>94.125822020000001</c:v>
                      </c:pt>
                      <c:pt idx="13">
                        <c:v>94.227824889999994</c:v>
                      </c:pt>
                      <c:pt idx="14">
                        <c:v>94.326867410000006</c:v>
                      </c:pt>
                      <c:pt idx="15">
                        <c:v>94.403867340000005</c:v>
                      </c:pt>
                      <c:pt idx="16">
                        <c:v>94.478935699999994</c:v>
                      </c:pt>
                      <c:pt idx="17">
                        <c:v>94.553159949999994</c:v>
                      </c:pt>
                      <c:pt idx="18">
                        <c:v>94.689259410000005</c:v>
                      </c:pt>
                      <c:pt idx="19">
                        <c:v>94.829831240000004</c:v>
                      </c:pt>
                      <c:pt idx="20">
                        <c:v>94.907536260000001</c:v>
                      </c:pt>
                      <c:pt idx="21">
                        <c:v>94.936262350000007</c:v>
                      </c:pt>
                      <c:pt idx="22">
                        <c:v>94.968392300000005</c:v>
                      </c:pt>
                      <c:pt idx="23">
                        <c:v>95.039618160000003</c:v>
                      </c:pt>
                      <c:pt idx="24">
                        <c:v>95.10342507</c:v>
                      </c:pt>
                      <c:pt idx="25">
                        <c:v>95.174206979999994</c:v>
                      </c:pt>
                      <c:pt idx="26">
                        <c:v>95.247887789999993</c:v>
                      </c:pt>
                      <c:pt idx="27">
                        <c:v>95.301724809999996</c:v>
                      </c:pt>
                      <c:pt idx="28">
                        <c:v>95.37369794</c:v>
                      </c:pt>
                      <c:pt idx="29">
                        <c:v>95.432369280000003</c:v>
                      </c:pt>
                      <c:pt idx="30">
                        <c:v>95.485510910000002</c:v>
                      </c:pt>
                      <c:pt idx="31">
                        <c:v>95.530474359999999</c:v>
                      </c:pt>
                      <c:pt idx="32">
                        <c:v>95.504266459999997</c:v>
                      </c:pt>
                      <c:pt idx="33">
                        <c:v>95.458621789999995</c:v>
                      </c:pt>
                      <c:pt idx="34">
                        <c:v>95.373098799999994</c:v>
                      </c:pt>
                      <c:pt idx="35">
                        <c:v>95.245025949999999</c:v>
                      </c:pt>
                      <c:pt idx="36">
                        <c:v>95.062186769999997</c:v>
                      </c:pt>
                      <c:pt idx="37">
                        <c:v>94.800116310000007</c:v>
                      </c:pt>
                      <c:pt idx="38">
                        <c:v>94.561374999999998</c:v>
                      </c:pt>
                      <c:pt idx="39">
                        <c:v>94.362417239999999</c:v>
                      </c:pt>
                      <c:pt idx="40">
                        <c:v>94.176142010000007</c:v>
                      </c:pt>
                      <c:pt idx="41">
                        <c:v>94.101161899999994</c:v>
                      </c:pt>
                      <c:pt idx="42">
                        <c:v>94.051342390000002</c:v>
                      </c:pt>
                      <c:pt idx="43">
                        <c:v>93.96463516</c:v>
                      </c:pt>
                      <c:pt idx="44">
                        <c:v>93.788473890000006</c:v>
                      </c:pt>
                      <c:pt idx="45">
                        <c:v>93.583849310000005</c:v>
                      </c:pt>
                      <c:pt idx="46">
                        <c:v>93.376277709999997</c:v>
                      </c:pt>
                      <c:pt idx="47">
                        <c:v>93.145464279999999</c:v>
                      </c:pt>
                      <c:pt idx="48">
                        <c:v>92.875336469999993</c:v>
                      </c:pt>
                      <c:pt idx="49">
                        <c:v>92.673293259999994</c:v>
                      </c:pt>
                      <c:pt idx="50">
                        <c:v>92.478351110000006</c:v>
                      </c:pt>
                      <c:pt idx="51">
                        <c:v>92.306485219999999</c:v>
                      </c:pt>
                      <c:pt idx="52">
                        <c:v>92.214022020000002</c:v>
                      </c:pt>
                      <c:pt idx="53">
                        <c:v>92.190652279999995</c:v>
                      </c:pt>
                      <c:pt idx="54">
                        <c:v>92.269978949999995</c:v>
                      </c:pt>
                      <c:pt idx="55">
                        <c:v>92.402737009999996</c:v>
                      </c:pt>
                      <c:pt idx="56">
                        <c:v>92.603117990000001</c:v>
                      </c:pt>
                      <c:pt idx="57">
                        <c:v>92.859359609999998</c:v>
                      </c:pt>
                      <c:pt idx="58">
                        <c:v>93.054173169999999</c:v>
                      </c:pt>
                      <c:pt idx="59">
                        <c:v>93.232523420000007</c:v>
                      </c:pt>
                      <c:pt idx="60">
                        <c:v>93.333087890000002</c:v>
                      </c:pt>
                      <c:pt idx="61">
                        <c:v>93.415834759999996</c:v>
                      </c:pt>
                      <c:pt idx="62">
                        <c:v>93.658867540000003</c:v>
                      </c:pt>
                      <c:pt idx="63">
                        <c:v>93.962120389999995</c:v>
                      </c:pt>
                      <c:pt idx="64">
                        <c:v>94.372322190000006</c:v>
                      </c:pt>
                      <c:pt idx="65">
                        <c:v>94.868153879999994</c:v>
                      </c:pt>
                      <c:pt idx="66">
                        <c:v>95.31381356</c:v>
                      </c:pt>
                      <c:pt idx="67">
                        <c:v>95.940527180000004</c:v>
                      </c:pt>
                      <c:pt idx="68">
                        <c:v>96.868390719999994</c:v>
                      </c:pt>
                      <c:pt idx="69">
                        <c:v>97.554480060000003</c:v>
                      </c:pt>
                      <c:pt idx="70">
                        <c:v>98.183519329999996</c:v>
                      </c:pt>
                      <c:pt idx="71">
                        <c:v>98.636791959999996</c:v>
                      </c:pt>
                      <c:pt idx="72">
                        <c:v>98.99129216</c:v>
                      </c:pt>
                      <c:pt idx="73">
                        <c:v>99.345186479999995</c:v>
                      </c:pt>
                      <c:pt idx="74">
                        <c:v>100</c:v>
                      </c:pt>
                      <c:pt idx="75">
                        <c:v>100.58843967</c:v>
                      </c:pt>
                      <c:pt idx="76">
                        <c:v>101.22584259</c:v>
                      </c:pt>
                      <c:pt idx="77">
                        <c:v>101.82468962</c:v>
                      </c:pt>
                      <c:pt idx="78">
                        <c:v>102.45093455999999</c:v>
                      </c:pt>
                      <c:pt idx="79">
                        <c:v>102.91789973</c:v>
                      </c:pt>
                      <c:pt idx="80">
                        <c:v>103.17831373999999</c:v>
                      </c:pt>
                      <c:pt idx="81">
                        <c:v>103.2508907</c:v>
                      </c:pt>
                      <c:pt idx="82">
                        <c:v>103.24944275</c:v>
                      </c:pt>
                      <c:pt idx="83">
                        <c:v>103.23076525</c:v>
                      </c:pt>
                      <c:pt idx="84">
                        <c:v>103.23654916</c:v>
                      </c:pt>
                      <c:pt idx="85">
                        <c:v>103.2334534</c:v>
                      </c:pt>
                      <c:pt idx="86">
                        <c:v>103.20918745</c:v>
                      </c:pt>
                      <c:pt idx="87">
                        <c:v>103.12322844000001</c:v>
                      </c:pt>
                      <c:pt idx="88">
                        <c:v>102.83795238</c:v>
                      </c:pt>
                      <c:pt idx="89">
                        <c:v>102.32754262</c:v>
                      </c:pt>
                      <c:pt idx="90">
                        <c:v>101.42531861000001</c:v>
                      </c:pt>
                      <c:pt idx="91">
                        <c:v>99.856381429999999</c:v>
                      </c:pt>
                      <c:pt idx="92">
                        <c:v>97.443057440000004</c:v>
                      </c:pt>
                      <c:pt idx="93">
                        <c:v>95.215097299999996</c:v>
                      </c:pt>
                      <c:pt idx="94">
                        <c:v>93.496654969999994</c:v>
                      </c:pt>
                    </c:numCache>
                  </c:numRef>
                </c:val>
                <c:smooth val="0"/>
                <c:extLst>
                  <c:ext xmlns:c16="http://schemas.microsoft.com/office/drawing/2014/chart" uri="{C3380CC4-5D6E-409C-BE32-E72D297353CC}">
                    <c16:uniqueId val="{00000002-81B2-4F6A-AEC6-2ACB755172A1}"/>
                  </c:ext>
                </c:extLst>
              </c15:ser>
            </c15:filteredLineSeries>
          </c:ext>
        </c:extLst>
      </c:lineChart>
      <c:lineChart>
        <c:grouping val="standard"/>
        <c:varyColors val="0"/>
        <c:ser>
          <c:idx val="2"/>
          <c:order val="2"/>
          <c:tx>
            <c:v>Unsold residential properties (RHS)</c:v>
          </c:tx>
          <c:spPr>
            <a:ln w="38100" cap="rnd">
              <a:solidFill>
                <a:srgbClr val="C00000"/>
              </a:solidFill>
              <a:prstDash val="solid"/>
              <a:round/>
            </a:ln>
            <a:effectLst/>
          </c:spPr>
          <c:marker>
            <c:symbol val="none"/>
          </c:marker>
          <c:cat>
            <c:numRef>
              <c:f>('My Series'!$A$206:$A$207,'My Series'!$A$209:$A$268)</c:f>
              <c:numCache>
                <c:formatCode>m/yyyy</c:formatCode>
                <c:ptCount val="62"/>
                <c:pt idx="0">
                  <c:v>43101</c:v>
                </c:pt>
                <c:pt idx="1">
                  <c:v>43132</c:v>
                </c:pt>
                <c:pt idx="2">
                  <c:v>43191</c:v>
                </c:pt>
                <c:pt idx="3">
                  <c:v>43221</c:v>
                </c:pt>
                <c:pt idx="4">
                  <c:v>43252</c:v>
                </c:pt>
                <c:pt idx="5">
                  <c:v>43282</c:v>
                </c:pt>
                <c:pt idx="6">
                  <c:v>43313</c:v>
                </c:pt>
                <c:pt idx="7">
                  <c:v>43344</c:v>
                </c:pt>
                <c:pt idx="8">
                  <c:v>43374</c:v>
                </c:pt>
                <c:pt idx="9">
                  <c:v>43405</c:v>
                </c:pt>
                <c:pt idx="10">
                  <c:v>43435</c:v>
                </c:pt>
                <c:pt idx="11">
                  <c:v>43466</c:v>
                </c:pt>
                <c:pt idx="12">
                  <c:v>43497</c:v>
                </c:pt>
                <c:pt idx="13">
                  <c:v>43525</c:v>
                </c:pt>
                <c:pt idx="14">
                  <c:v>43556</c:v>
                </c:pt>
                <c:pt idx="15">
                  <c:v>43586</c:v>
                </c:pt>
                <c:pt idx="16">
                  <c:v>43617</c:v>
                </c:pt>
                <c:pt idx="17">
                  <c:v>43647</c:v>
                </c:pt>
                <c:pt idx="18">
                  <c:v>43678</c:v>
                </c:pt>
                <c:pt idx="19">
                  <c:v>43709</c:v>
                </c:pt>
                <c:pt idx="20">
                  <c:v>43739</c:v>
                </c:pt>
                <c:pt idx="21">
                  <c:v>43770</c:v>
                </c:pt>
                <c:pt idx="22">
                  <c:v>43800</c:v>
                </c:pt>
                <c:pt idx="23">
                  <c:v>43831</c:v>
                </c:pt>
                <c:pt idx="24">
                  <c:v>43862</c:v>
                </c:pt>
                <c:pt idx="25">
                  <c:v>43891</c:v>
                </c:pt>
                <c:pt idx="26">
                  <c:v>43922</c:v>
                </c:pt>
                <c:pt idx="27">
                  <c:v>43952</c:v>
                </c:pt>
                <c:pt idx="28">
                  <c:v>43983</c:v>
                </c:pt>
                <c:pt idx="29">
                  <c:v>44013</c:v>
                </c:pt>
                <c:pt idx="30">
                  <c:v>44044</c:v>
                </c:pt>
                <c:pt idx="31">
                  <c:v>44075</c:v>
                </c:pt>
                <c:pt idx="32">
                  <c:v>44105</c:v>
                </c:pt>
                <c:pt idx="33">
                  <c:v>44136</c:v>
                </c:pt>
                <c:pt idx="34">
                  <c:v>44166</c:v>
                </c:pt>
                <c:pt idx="35">
                  <c:v>44197</c:v>
                </c:pt>
                <c:pt idx="36">
                  <c:v>44228</c:v>
                </c:pt>
                <c:pt idx="37">
                  <c:v>44256</c:v>
                </c:pt>
                <c:pt idx="38">
                  <c:v>44287</c:v>
                </c:pt>
                <c:pt idx="39">
                  <c:v>44317</c:v>
                </c:pt>
                <c:pt idx="40">
                  <c:v>44348</c:v>
                </c:pt>
                <c:pt idx="41">
                  <c:v>44378</c:v>
                </c:pt>
                <c:pt idx="42">
                  <c:v>44409</c:v>
                </c:pt>
                <c:pt idx="43">
                  <c:v>44440</c:v>
                </c:pt>
                <c:pt idx="44">
                  <c:v>44470</c:v>
                </c:pt>
                <c:pt idx="45">
                  <c:v>44501</c:v>
                </c:pt>
                <c:pt idx="46">
                  <c:v>44531</c:v>
                </c:pt>
                <c:pt idx="47">
                  <c:v>44562</c:v>
                </c:pt>
                <c:pt idx="48">
                  <c:v>44593</c:v>
                </c:pt>
                <c:pt idx="49">
                  <c:v>44621</c:v>
                </c:pt>
                <c:pt idx="50">
                  <c:v>44652</c:v>
                </c:pt>
                <c:pt idx="51">
                  <c:v>44682</c:v>
                </c:pt>
                <c:pt idx="52">
                  <c:v>44713</c:v>
                </c:pt>
                <c:pt idx="53">
                  <c:v>44743</c:v>
                </c:pt>
                <c:pt idx="54">
                  <c:v>44774</c:v>
                </c:pt>
                <c:pt idx="55">
                  <c:v>44805</c:v>
                </c:pt>
                <c:pt idx="56">
                  <c:v>44835</c:v>
                </c:pt>
                <c:pt idx="57">
                  <c:v>44866</c:v>
                </c:pt>
                <c:pt idx="58">
                  <c:v>44896</c:v>
                </c:pt>
                <c:pt idx="59">
                  <c:v>44927</c:v>
                </c:pt>
                <c:pt idx="60">
                  <c:v>44958</c:v>
                </c:pt>
              </c:numCache>
              <c:extLst/>
            </c:numRef>
          </c:cat>
          <c:val>
            <c:numRef>
              <c:f>('My Series'!$J$206:$J$207,'My Series'!$J$209:$J$268)</c:f>
              <c:numCache>
                <c:formatCode>0.00</c:formatCode>
                <c:ptCount val="62"/>
                <c:pt idx="0">
                  <c:v>59104</c:v>
                </c:pt>
                <c:pt idx="1">
                  <c:v>60903</c:v>
                </c:pt>
                <c:pt idx="2">
                  <c:v>59583</c:v>
                </c:pt>
                <c:pt idx="3">
                  <c:v>59836</c:v>
                </c:pt>
                <c:pt idx="4">
                  <c:v>62050</c:v>
                </c:pt>
                <c:pt idx="5">
                  <c:v>63132</c:v>
                </c:pt>
                <c:pt idx="6">
                  <c:v>62370</c:v>
                </c:pt>
                <c:pt idx="7">
                  <c:v>60596</c:v>
                </c:pt>
                <c:pt idx="8">
                  <c:v>60502</c:v>
                </c:pt>
                <c:pt idx="9">
                  <c:v>60122</c:v>
                </c:pt>
                <c:pt idx="10">
                  <c:v>58838</c:v>
                </c:pt>
                <c:pt idx="11">
                  <c:v>59162</c:v>
                </c:pt>
                <c:pt idx="12">
                  <c:v>59614</c:v>
                </c:pt>
                <c:pt idx="13">
                  <c:v>62147</c:v>
                </c:pt>
                <c:pt idx="14">
                  <c:v>62041</c:v>
                </c:pt>
                <c:pt idx="15">
                  <c:v>62741</c:v>
                </c:pt>
                <c:pt idx="16">
                  <c:v>63705</c:v>
                </c:pt>
                <c:pt idx="17">
                  <c:v>62529</c:v>
                </c:pt>
                <c:pt idx="18">
                  <c:v>62385</c:v>
                </c:pt>
                <c:pt idx="19">
                  <c:v>60062</c:v>
                </c:pt>
                <c:pt idx="20">
                  <c:v>56098</c:v>
                </c:pt>
                <c:pt idx="21">
                  <c:v>53561</c:v>
                </c:pt>
                <c:pt idx="22">
                  <c:v>47797</c:v>
                </c:pt>
                <c:pt idx="23">
                  <c:v>43268</c:v>
                </c:pt>
                <c:pt idx="24">
                  <c:v>39456</c:v>
                </c:pt>
                <c:pt idx="25">
                  <c:v>38304</c:v>
                </c:pt>
                <c:pt idx="26">
                  <c:v>36629</c:v>
                </c:pt>
                <c:pt idx="27">
                  <c:v>33894</c:v>
                </c:pt>
                <c:pt idx="28">
                  <c:v>29262</c:v>
                </c:pt>
                <c:pt idx="29">
                  <c:v>28883</c:v>
                </c:pt>
                <c:pt idx="30">
                  <c:v>28831</c:v>
                </c:pt>
                <c:pt idx="31">
                  <c:v>28309</c:v>
                </c:pt>
                <c:pt idx="32">
                  <c:v>26703</c:v>
                </c:pt>
                <c:pt idx="33">
                  <c:v>23620</c:v>
                </c:pt>
                <c:pt idx="34">
                  <c:v>19005</c:v>
                </c:pt>
                <c:pt idx="35">
                  <c:v>17130</c:v>
                </c:pt>
                <c:pt idx="36">
                  <c:v>15786</c:v>
                </c:pt>
                <c:pt idx="37">
                  <c:v>15270</c:v>
                </c:pt>
                <c:pt idx="38">
                  <c:v>15798</c:v>
                </c:pt>
                <c:pt idx="39">
                  <c:v>15660</c:v>
                </c:pt>
                <c:pt idx="40">
                  <c:v>16289</c:v>
                </c:pt>
                <c:pt idx="41">
                  <c:v>15198</c:v>
                </c:pt>
                <c:pt idx="42">
                  <c:v>14864</c:v>
                </c:pt>
                <c:pt idx="43">
                  <c:v>13842</c:v>
                </c:pt>
                <c:pt idx="44">
                  <c:v>14075</c:v>
                </c:pt>
                <c:pt idx="45">
                  <c:v>14094</c:v>
                </c:pt>
                <c:pt idx="46">
                  <c:v>17710</c:v>
                </c:pt>
                <c:pt idx="47">
                  <c:v>21727</c:v>
                </c:pt>
                <c:pt idx="48">
                  <c:v>25254</c:v>
                </c:pt>
                <c:pt idx="49">
                  <c:v>27974</c:v>
                </c:pt>
                <c:pt idx="50">
                  <c:v>27180</c:v>
                </c:pt>
                <c:pt idx="51">
                  <c:v>27375</c:v>
                </c:pt>
                <c:pt idx="52">
                  <c:v>27910</c:v>
                </c:pt>
                <c:pt idx="53">
                  <c:v>31284</c:v>
                </c:pt>
                <c:pt idx="54">
                  <c:v>32722</c:v>
                </c:pt>
                <c:pt idx="55">
                  <c:v>41604</c:v>
                </c:pt>
                <c:pt idx="56">
                  <c:v>47217</c:v>
                </c:pt>
                <c:pt idx="57">
                  <c:v>58027</c:v>
                </c:pt>
                <c:pt idx="58">
                  <c:v>68148</c:v>
                </c:pt>
                <c:pt idx="59">
                  <c:v>75359</c:v>
                </c:pt>
                <c:pt idx="60">
                  <c:v>75438</c:v>
                </c:pt>
              </c:numCache>
              <c:extLst/>
            </c:numRef>
          </c:val>
          <c:smooth val="0"/>
          <c:extLst>
            <c:ext xmlns:c16="http://schemas.microsoft.com/office/drawing/2014/chart" uri="{C3380CC4-5D6E-409C-BE32-E72D297353CC}">
              <c16:uniqueId val="{00000001-81B2-4F6A-AEC6-2ACB755172A1}"/>
            </c:ext>
          </c:extLst>
        </c:ser>
        <c:dLbls>
          <c:showLegendKey val="0"/>
          <c:showVal val="0"/>
          <c:showCatName val="0"/>
          <c:showSerName val="0"/>
          <c:showPercent val="0"/>
          <c:showBubbleSize val="0"/>
        </c:dLbls>
        <c:marker val="1"/>
        <c:smooth val="0"/>
        <c:axId val="194050160"/>
        <c:axId val="194036016"/>
      </c:lineChart>
      <c:dateAx>
        <c:axId val="1485749984"/>
        <c:scaling>
          <c:orientation val="minMax"/>
        </c:scaling>
        <c:delete val="0"/>
        <c:axPos val="b"/>
        <c:numFmt formatCode="[$-409]mmm\-yy;@" sourceLinked="0"/>
        <c:majorTickMark val="in"/>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1485747072"/>
        <c:crosses val="autoZero"/>
        <c:auto val="1"/>
        <c:lblOffset val="100"/>
        <c:baseTimeUnit val="months"/>
        <c:majorUnit val="6"/>
        <c:majorTimeUnit val="months"/>
      </c:dateAx>
      <c:valAx>
        <c:axId val="1485747072"/>
        <c:scaling>
          <c:orientation val="minMax"/>
        </c:scaling>
        <c:delete val="0"/>
        <c:axPos val="l"/>
        <c:numFmt formatCode="0" sourceLinked="0"/>
        <c:majorTickMark val="in"/>
        <c:minorTickMark val="none"/>
        <c:tickLblPos val="nextTo"/>
        <c:spPr>
          <a:noFill/>
          <a:ln w="12700">
            <a:solidFill>
              <a:schemeClr val="tx1"/>
            </a:solidFill>
            <a:prstDash val="soli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1485749984"/>
        <c:crosses val="autoZero"/>
        <c:crossBetween val="between"/>
        <c:majorUnit val="10"/>
      </c:valAx>
      <c:valAx>
        <c:axId val="194036016"/>
        <c:scaling>
          <c:orientation val="minMax"/>
        </c:scaling>
        <c:delete val="0"/>
        <c:axPos val="r"/>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194050160"/>
        <c:crosses val="max"/>
        <c:crossBetween val="between"/>
      </c:valAx>
      <c:dateAx>
        <c:axId val="194050160"/>
        <c:scaling>
          <c:orientation val="minMax"/>
        </c:scaling>
        <c:delete val="1"/>
        <c:axPos val="b"/>
        <c:numFmt formatCode="m/yyyy" sourceLinked="1"/>
        <c:majorTickMark val="out"/>
        <c:minorTickMark val="none"/>
        <c:tickLblPos val="nextTo"/>
        <c:crossAx val="194036016"/>
        <c:crosses val="autoZero"/>
        <c:auto val="1"/>
        <c:lblOffset val="100"/>
        <c:baseTimeUnit val="months"/>
      </c:dateAx>
      <c:spPr>
        <a:solidFill>
          <a:srgbClr val="FFFFFF"/>
        </a:solidFill>
        <a:ln w="12700">
          <a:noFill/>
          <a:prstDash val="solid"/>
        </a:ln>
        <a:effectLst/>
      </c:spPr>
    </c:plotArea>
    <c:legend>
      <c:legendPos val="t"/>
      <c:layout>
        <c:manualLayout>
          <c:xMode val="edge"/>
          <c:yMode val="edge"/>
          <c:x val="8.7755043590333315E-2"/>
          <c:y val="0.14652561069733522"/>
          <c:w val="0.7393686621017872"/>
          <c:h val="0.102583578228643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600">
          <a:solidFill>
            <a:schemeClr val="tx1"/>
          </a:solidFill>
          <a:latin typeface="Arial Narrow" panose="020B0606020202030204" pitchFamily="34"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806001578308388E-2"/>
          <c:y val="0.13640514813224766"/>
          <c:w val="0.93669999999999998"/>
          <c:h val="0.78739999999999999"/>
        </c:manualLayout>
      </c:layout>
      <c:barChart>
        <c:barDir val="col"/>
        <c:grouping val="clustered"/>
        <c:varyColors val="0"/>
        <c:ser>
          <c:idx val="2"/>
          <c:order val="2"/>
          <c:tx>
            <c:strRef>
              <c:f>'Data fiscal'!$A$4</c:f>
              <c:strCache>
                <c:ptCount val="1"/>
                <c:pt idx="0">
                  <c:v>General government debt (LHS)</c:v>
                </c:pt>
              </c:strCache>
            </c:strRef>
          </c:tx>
          <c:spPr>
            <a:pattFill prst="pct5">
              <a:fgClr>
                <a:srgbClr val="4B82AD"/>
              </a:fgClr>
              <a:bgClr>
                <a:srgbClr val="4B8CAD"/>
              </a:bgClr>
            </a:pattFill>
            <a:ln w="3175">
              <a:noFill/>
              <a:prstDash val="solid"/>
            </a:ln>
            <a:effectLst/>
          </c:spPr>
          <c:invertIfNegative val="0"/>
          <c:cat>
            <c:numRef>
              <c:f>'Data fiscal'!$B$1:$H$1</c:f>
              <c:numCache>
                <c:formatCode>General</c:formatCode>
                <c:ptCount val="7"/>
                <c:pt idx="0">
                  <c:v>2018</c:v>
                </c:pt>
                <c:pt idx="1">
                  <c:v>2019</c:v>
                </c:pt>
                <c:pt idx="2">
                  <c:v>2020</c:v>
                </c:pt>
                <c:pt idx="3">
                  <c:v>2021</c:v>
                </c:pt>
                <c:pt idx="4">
                  <c:v>2022</c:v>
                </c:pt>
                <c:pt idx="5">
                  <c:v>2023</c:v>
                </c:pt>
                <c:pt idx="6">
                  <c:v>2024</c:v>
                </c:pt>
              </c:numCache>
              <c:extLst/>
            </c:numRef>
          </c:cat>
          <c:val>
            <c:numRef>
              <c:f>'Data fiscal'!$B$4:$H$4</c:f>
              <c:numCache>
                <c:formatCode>General</c:formatCode>
                <c:ptCount val="7"/>
                <c:pt idx="0">
                  <c:v>40.022284357355744</c:v>
                </c:pt>
                <c:pt idx="1">
                  <c:v>42.125268920764327</c:v>
                </c:pt>
                <c:pt idx="2">
                  <c:v>48.698265628608503</c:v>
                </c:pt>
                <c:pt idx="3">
                  <c:v>51.33084128750982</c:v>
                </c:pt>
                <c:pt idx="4">
                  <c:v>54.330959253651521</c:v>
                </c:pt>
                <c:pt idx="5">
                  <c:v>55.282309168916846</c:v>
                </c:pt>
                <c:pt idx="6">
                  <c:v>55.878003576523739</c:v>
                </c:pt>
              </c:numCache>
              <c:extLst/>
            </c:numRef>
          </c:val>
          <c:extLst>
            <c:ext xmlns:c16="http://schemas.microsoft.com/office/drawing/2014/chart" uri="{C3380CC4-5D6E-409C-BE32-E72D297353CC}">
              <c16:uniqueId val="{00000000-BCA4-4D33-BDD9-25818A1EEAE8}"/>
            </c:ext>
          </c:extLst>
        </c:ser>
        <c:dLbls>
          <c:showLegendKey val="0"/>
          <c:showVal val="0"/>
          <c:showCatName val="0"/>
          <c:showSerName val="0"/>
          <c:showPercent val="0"/>
          <c:showBubbleSize val="0"/>
        </c:dLbls>
        <c:gapWidth val="150"/>
        <c:axId val="192207503"/>
        <c:axId val="191989519"/>
      </c:barChart>
      <c:lineChart>
        <c:grouping val="standard"/>
        <c:varyColors val="0"/>
        <c:ser>
          <c:idx val="0"/>
          <c:order val="0"/>
          <c:tx>
            <c:strRef>
              <c:f>'Data fiscal'!$A$2</c:f>
              <c:strCache>
                <c:ptCount val="1"/>
                <c:pt idx="0">
                  <c:v>Cyclically-adjusted primary balance</c:v>
                </c:pt>
              </c:strCache>
            </c:strRef>
          </c:tx>
          <c:spPr>
            <a:ln w="38100" cap="rnd">
              <a:solidFill>
                <a:schemeClr val="tx1"/>
              </a:solidFill>
              <a:prstDash val="solid"/>
              <a:round/>
            </a:ln>
            <a:effectLst/>
          </c:spPr>
          <c:marker>
            <c:symbol val="none"/>
          </c:marker>
          <c:cat>
            <c:numRef>
              <c:f>'Data fiscal'!$B$1:$H$1</c:f>
              <c:numCache>
                <c:formatCode>General</c:formatCode>
                <c:ptCount val="7"/>
                <c:pt idx="0">
                  <c:v>2018</c:v>
                </c:pt>
                <c:pt idx="1">
                  <c:v>2019</c:v>
                </c:pt>
                <c:pt idx="2">
                  <c:v>2020</c:v>
                </c:pt>
                <c:pt idx="3">
                  <c:v>2021</c:v>
                </c:pt>
                <c:pt idx="4">
                  <c:v>2022</c:v>
                </c:pt>
                <c:pt idx="5">
                  <c:v>2023</c:v>
                </c:pt>
                <c:pt idx="6">
                  <c:v>2024</c:v>
                </c:pt>
              </c:numCache>
              <c:extLst/>
            </c:numRef>
          </c:cat>
          <c:val>
            <c:numRef>
              <c:f>'Data fiscal'!$B$2:$H$2</c:f>
              <c:numCache>
                <c:formatCode>General</c:formatCode>
                <c:ptCount val="7"/>
                <c:pt idx="0">
                  <c:v>2.2257918109782278</c:v>
                </c:pt>
                <c:pt idx="1">
                  <c:v>2.924438177731602E-2</c:v>
                </c:pt>
                <c:pt idx="2">
                  <c:v>-2.0444365105799367</c:v>
                </c:pt>
                <c:pt idx="3">
                  <c:v>-0.27964646342334065</c:v>
                </c:pt>
                <c:pt idx="4">
                  <c:v>-1.8</c:v>
                </c:pt>
                <c:pt idx="5">
                  <c:v>2.6587232035233138E-2</c:v>
                </c:pt>
                <c:pt idx="6">
                  <c:v>-0.16407306797814594</c:v>
                </c:pt>
              </c:numCache>
              <c:extLst/>
            </c:numRef>
          </c:val>
          <c:smooth val="0"/>
          <c:extLst>
            <c:ext xmlns:c16="http://schemas.microsoft.com/office/drawing/2014/chart" uri="{C3380CC4-5D6E-409C-BE32-E72D297353CC}">
              <c16:uniqueId val="{00000001-BCA4-4D33-BDD9-25818A1EEAE8}"/>
            </c:ext>
          </c:extLst>
        </c:ser>
        <c:ser>
          <c:idx val="1"/>
          <c:order val="1"/>
          <c:tx>
            <c:strRef>
              <c:f>'Data fiscal'!$A$3</c:f>
              <c:strCache>
                <c:ptCount val="1"/>
                <c:pt idx="0">
                  <c:v>Overall balance</c:v>
                </c:pt>
              </c:strCache>
            </c:strRef>
          </c:tx>
          <c:spPr>
            <a:ln w="38100" cap="rnd">
              <a:solidFill>
                <a:srgbClr val="C00000"/>
              </a:solidFill>
              <a:prstDash val="sysDash"/>
              <a:round/>
            </a:ln>
            <a:effectLst/>
          </c:spPr>
          <c:marker>
            <c:symbol val="none"/>
          </c:marker>
          <c:cat>
            <c:numRef>
              <c:f>'Data fiscal'!$B$1:$H$1</c:f>
              <c:numCache>
                <c:formatCode>General</c:formatCode>
                <c:ptCount val="7"/>
                <c:pt idx="0">
                  <c:v>2018</c:v>
                </c:pt>
                <c:pt idx="1">
                  <c:v>2019</c:v>
                </c:pt>
                <c:pt idx="2">
                  <c:v>2020</c:v>
                </c:pt>
                <c:pt idx="3">
                  <c:v>2021</c:v>
                </c:pt>
                <c:pt idx="4">
                  <c:v>2022</c:v>
                </c:pt>
                <c:pt idx="5">
                  <c:v>2023</c:v>
                </c:pt>
                <c:pt idx="6">
                  <c:v>2024</c:v>
                </c:pt>
              </c:numCache>
              <c:extLst/>
            </c:numRef>
          </c:cat>
          <c:val>
            <c:numRef>
              <c:f>'Data fiscal'!$B$3:$H$3</c:f>
              <c:numCache>
                <c:formatCode>General</c:formatCode>
                <c:ptCount val="7"/>
                <c:pt idx="0">
                  <c:v>1.6417196885984957</c:v>
                </c:pt>
                <c:pt idx="1">
                  <c:v>-0.62338331225164623</c:v>
                </c:pt>
                <c:pt idx="2">
                  <c:v>-3.6663080036740889</c:v>
                </c:pt>
                <c:pt idx="3">
                  <c:v>-1.4719128350335817</c:v>
                </c:pt>
                <c:pt idx="4">
                  <c:v>-3</c:v>
                </c:pt>
                <c:pt idx="5">
                  <c:v>-0.80534398933722207</c:v>
                </c:pt>
                <c:pt idx="6">
                  <c:v>-0.9430119668236745</c:v>
                </c:pt>
              </c:numCache>
              <c:extLst/>
            </c:numRef>
          </c:val>
          <c:smooth val="0"/>
          <c:extLst>
            <c:ext xmlns:c16="http://schemas.microsoft.com/office/drawing/2014/chart" uri="{C3380CC4-5D6E-409C-BE32-E72D297353CC}">
              <c16:uniqueId val="{00000002-BCA4-4D33-BDD9-25818A1EEAE8}"/>
            </c:ext>
          </c:extLst>
        </c:ser>
        <c:dLbls>
          <c:showLegendKey val="0"/>
          <c:showVal val="0"/>
          <c:showCatName val="0"/>
          <c:showSerName val="0"/>
          <c:showPercent val="0"/>
          <c:showBubbleSize val="0"/>
        </c:dLbls>
        <c:marker val="1"/>
        <c:smooth val="0"/>
        <c:axId val="47035919"/>
        <c:axId val="47022191"/>
      </c:lineChart>
      <c:catAx>
        <c:axId val="192207503"/>
        <c:scaling>
          <c:orientation val="minMax"/>
        </c:scaling>
        <c:delete val="0"/>
        <c:axPos val="b"/>
        <c:numFmt formatCode="General" sourceLinked="1"/>
        <c:majorTickMark val="in"/>
        <c:minorTickMark val="none"/>
        <c:tickLblPos val="nextTo"/>
        <c:spPr>
          <a:noFill/>
          <a:ln w="12700" cap="flat" cmpd="sng" algn="ctr">
            <a:solidFill>
              <a:sysClr val="windowText" lastClr="000000"/>
            </a:solidFill>
            <a:prstDash val="solid"/>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91989519"/>
        <c:crosses val="autoZero"/>
        <c:auto val="1"/>
        <c:lblAlgn val="ctr"/>
        <c:lblOffset val="100"/>
        <c:noMultiLvlLbl val="0"/>
      </c:catAx>
      <c:valAx>
        <c:axId val="191989519"/>
        <c:scaling>
          <c:orientation val="minMax"/>
          <c:max val="60"/>
          <c:min val="35"/>
        </c:scaling>
        <c:delete val="0"/>
        <c:axPos val="l"/>
        <c:numFmt formatCode="General" sourceLinked="1"/>
        <c:majorTickMark val="in"/>
        <c:minorTickMark val="none"/>
        <c:tickLblPos val="nextTo"/>
        <c:spPr>
          <a:noFill/>
          <a:ln w="12700">
            <a:solidFill>
              <a:sysClr val="windowText" lastClr="000000"/>
            </a:solidFill>
            <a:prstDash val="soli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92207503"/>
        <c:crosses val="autoZero"/>
        <c:crossBetween val="between"/>
      </c:valAx>
      <c:valAx>
        <c:axId val="47022191"/>
        <c:scaling>
          <c:orientation val="minMax"/>
        </c:scaling>
        <c:delete val="0"/>
        <c:axPos val="r"/>
        <c:numFmt formatCode="General" sourceLinked="1"/>
        <c:majorTickMark val="in"/>
        <c:minorTickMark val="none"/>
        <c:tickLblPos val="nextTo"/>
        <c:spPr>
          <a:noFill/>
          <a:ln w="12700">
            <a:solidFill>
              <a:sysClr val="windowText" lastClr="000000"/>
            </a:solidFill>
            <a:prstDash val="soli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Narrow" panose="020B0606020202030204" pitchFamily="34" charset="0"/>
                <a:ea typeface="+mn-ea"/>
                <a:cs typeface="+mn-cs"/>
              </a:defRPr>
            </a:pPr>
            <a:endParaRPr lang="en-US"/>
          </a:p>
        </c:txPr>
        <c:crossAx val="47035919"/>
        <c:crosses val="max"/>
        <c:crossBetween val="between"/>
      </c:valAx>
      <c:catAx>
        <c:axId val="47035919"/>
        <c:scaling>
          <c:orientation val="minMax"/>
        </c:scaling>
        <c:delete val="1"/>
        <c:axPos val="b"/>
        <c:numFmt formatCode="General" sourceLinked="1"/>
        <c:majorTickMark val="in"/>
        <c:minorTickMark val="none"/>
        <c:tickLblPos val="nextTo"/>
        <c:crossAx val="47022191"/>
        <c:crosses val="autoZero"/>
        <c:auto val="1"/>
        <c:lblAlgn val="ctr"/>
        <c:lblOffset val="100"/>
        <c:noMultiLvlLbl val="0"/>
      </c:catAx>
      <c:spPr>
        <a:solidFill>
          <a:srgbClr val="FFFFFF"/>
        </a:solidFill>
        <a:ln w="3175">
          <a:noFill/>
          <a:prstDash val="solid"/>
        </a:ln>
        <a:effectLst/>
      </c:spPr>
    </c:plotArea>
    <c:legend>
      <c:legendPos val="t"/>
      <c:layout>
        <c:manualLayout>
          <c:xMode val="edge"/>
          <c:yMode val="edge"/>
          <c:x val="8.2287784808110692E-2"/>
          <c:y val="0.13640509998990683"/>
          <c:w val="0.84302999962609537"/>
          <c:h val="0.1468723985336858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800">
          <a:solidFill>
            <a:sysClr val="windowText" lastClr="000000"/>
          </a:solidFill>
          <a:latin typeface="Arial Narrow" panose="020B0606020202030204" pitchFamily="34" charset="0"/>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095932423867683E-2"/>
          <c:y val="0.14544924000968507"/>
          <c:w val="0.88907655061809465"/>
          <c:h val="0.6808552455308664"/>
        </c:manualLayout>
      </c:layout>
      <c:lineChart>
        <c:grouping val="standard"/>
        <c:varyColors val="0"/>
        <c:ser>
          <c:idx val="0"/>
          <c:order val="0"/>
          <c:tx>
            <c:strRef>
              <c:f>'[Chart in Microsoft PowerPoint]Data inflation'!$B$14:$C$14</c:f>
              <c:strCache>
                <c:ptCount val="2"/>
                <c:pt idx="0">
                  <c:v>Headline CPI</c:v>
                </c:pt>
              </c:strCache>
            </c:strRef>
          </c:tx>
          <c:spPr>
            <a:ln w="38100" cap="rnd">
              <a:solidFill>
                <a:srgbClr val="4B82AD"/>
              </a:solidFill>
              <a:prstDash val="solid"/>
              <a:round/>
            </a:ln>
            <a:effectLst/>
          </c:spPr>
          <c:marker>
            <c:symbol val="none"/>
          </c:marker>
          <c:cat>
            <c:numRef>
              <c:f>'[Chart in Microsoft PowerPoint]Data inflation'!$D$13:$BO$13</c:f>
              <c:numCache>
                <c:formatCode>General</c:formatCode>
                <c:ptCount val="64"/>
                <c:pt idx="0">
                  <c:v>2018</c:v>
                </c:pt>
                <c:pt idx="12">
                  <c:v>2019</c:v>
                </c:pt>
                <c:pt idx="24">
                  <c:v>2020</c:v>
                </c:pt>
                <c:pt idx="36">
                  <c:v>2021</c:v>
                </c:pt>
                <c:pt idx="48">
                  <c:v>2022</c:v>
                </c:pt>
                <c:pt idx="60">
                  <c:v>2023</c:v>
                </c:pt>
              </c:numCache>
            </c:numRef>
          </c:cat>
          <c:val>
            <c:numRef>
              <c:f>'[Chart in Microsoft PowerPoint]Data inflation'!$D$14:$BO$14</c:f>
              <c:numCache>
                <c:formatCode>0.0</c:formatCode>
                <c:ptCount val="64"/>
                <c:pt idx="0">
                  <c:v>0.76001889776717846</c:v>
                </c:pt>
                <c:pt idx="1">
                  <c:v>1.2526630612913703</c:v>
                </c:pt>
                <c:pt idx="2">
                  <c:v>1.2155998565059223</c:v>
                </c:pt>
                <c:pt idx="3">
                  <c:v>1.5280885039305581</c:v>
                </c:pt>
                <c:pt idx="4">
                  <c:v>1.469050499251634</c:v>
                </c:pt>
                <c:pt idx="5">
                  <c:v>1.4804084735663414</c:v>
                </c:pt>
                <c:pt idx="6">
                  <c:v>1.118985835752162</c:v>
                </c:pt>
                <c:pt idx="7">
                  <c:v>1.4318056660343803</c:v>
                </c:pt>
                <c:pt idx="8">
                  <c:v>2.0871531597604243</c:v>
                </c:pt>
                <c:pt idx="9">
                  <c:v>2.0025082333268829</c:v>
                </c:pt>
                <c:pt idx="10">
                  <c:v>2.0370427439982741</c:v>
                </c:pt>
                <c:pt idx="11">
                  <c:v>1.3203955045139271</c:v>
                </c:pt>
                <c:pt idx="12">
                  <c:v>0.79301979491570584</c:v>
                </c:pt>
                <c:pt idx="13">
                  <c:v>0.46128167518082464</c:v>
                </c:pt>
                <c:pt idx="14">
                  <c:v>0.37467975007847709</c:v>
                </c:pt>
                <c:pt idx="15">
                  <c:v>0.55594303100139353</c:v>
                </c:pt>
                <c:pt idx="16">
                  <c:v>0.67994220996372423</c:v>
                </c:pt>
                <c:pt idx="17">
                  <c:v>0.72080097996538584</c:v>
                </c:pt>
                <c:pt idx="18">
                  <c:v>0.6055380870270799</c:v>
                </c:pt>
                <c:pt idx="19">
                  <c:v>-3.7200136735648925E-2</c:v>
                </c:pt>
                <c:pt idx="20">
                  <c:v>-0.42605841091188923</c:v>
                </c:pt>
                <c:pt idx="21">
                  <c:v>0</c:v>
                </c:pt>
                <c:pt idx="22">
                  <c:v>0.15201852411155237</c:v>
                </c:pt>
                <c:pt idx="23">
                  <c:v>0.73847335030507999</c:v>
                </c:pt>
                <c:pt idx="24">
                  <c:v>1.2196108571659758</c:v>
                </c:pt>
                <c:pt idx="25">
                  <c:v>0.85489019343274464</c:v>
                </c:pt>
                <c:pt idx="26">
                  <c:v>0.82626285045550585</c:v>
                </c:pt>
                <c:pt idx="27">
                  <c:v>1.9099124455923544E-2</c:v>
                </c:pt>
                <c:pt idx="28">
                  <c:v>-0.21274033637057599</c:v>
                </c:pt>
                <c:pt idx="29">
                  <c:v>0.22012041290166984</c:v>
                </c:pt>
                <c:pt idx="30">
                  <c:v>0.44663111093188324</c:v>
                </c:pt>
                <c:pt idx="31">
                  <c:v>0.7694241890872533</c:v>
                </c:pt>
                <c:pt idx="32">
                  <c:v>0.94795278273243078</c:v>
                </c:pt>
                <c:pt idx="33">
                  <c:v>0.13894303335633129</c:v>
                </c:pt>
                <c:pt idx="34">
                  <c:v>0.61217719966628614</c:v>
                </c:pt>
                <c:pt idx="35">
                  <c:v>0.61272174811219937</c:v>
                </c:pt>
                <c:pt idx="36">
                  <c:v>0.94914576880806845</c:v>
                </c:pt>
                <c:pt idx="37">
                  <c:v>1.417731629392982</c:v>
                </c:pt>
                <c:pt idx="38">
                  <c:v>1.9011406844106515</c:v>
                </c:pt>
                <c:pt idx="39">
                  <c:v>2.4924623115577971</c:v>
                </c:pt>
                <c:pt idx="40">
                  <c:v>2.6246983105390198</c:v>
                </c:pt>
                <c:pt idx="41">
                  <c:v>2.3468057366362594</c:v>
                </c:pt>
                <c:pt idx="42">
                  <c:v>2.6397671384121413</c:v>
                </c:pt>
                <c:pt idx="43">
                  <c:v>2.5551452240742512</c:v>
                </c:pt>
                <c:pt idx="44">
                  <c:v>2.4121500893389047</c:v>
                </c:pt>
                <c:pt idx="45">
                  <c:v>3.1643042523457732</c:v>
                </c:pt>
                <c:pt idx="46">
                  <c:v>3.776601059046869</c:v>
                </c:pt>
                <c:pt idx="47">
                  <c:v>3.6977972690122707</c:v>
                </c:pt>
                <c:pt idx="48">
                  <c:v>3.6124307205067208</c:v>
                </c:pt>
                <c:pt idx="49">
                  <c:v>3.6621382161842853</c:v>
                </c:pt>
                <c:pt idx="50">
                  <c:v>4.1437549096622117</c:v>
                </c:pt>
                <c:pt idx="51">
                  <c:v>4.7754461659148761</c:v>
                </c:pt>
                <c:pt idx="52">
                  <c:v>5.3993140617344393</c:v>
                </c:pt>
                <c:pt idx="53">
                  <c:v>6.0460558549730647</c:v>
                </c:pt>
                <c:pt idx="54">
                  <c:v>6.336788578134156</c:v>
                </c:pt>
                <c:pt idx="55">
                  <c:v>5.712895377128957</c:v>
                </c:pt>
                <c:pt idx="56">
                  <c:v>5.5830183192788541</c:v>
                </c:pt>
                <c:pt idx="57">
                  <c:v>5.6700532172230256</c:v>
                </c:pt>
                <c:pt idx="58">
                  <c:v>5.0351400789448331</c:v>
                </c:pt>
                <c:pt idx="59">
                  <c:v>5.0365244136870491</c:v>
                </c:pt>
                <c:pt idx="60">
                  <c:v>5.1676377877543089</c:v>
                </c:pt>
                <c:pt idx="61">
                  <c:v>4.8243114909781504</c:v>
                </c:pt>
                <c:pt idx="62">
                  <c:v>4.2428813878936378</c:v>
                </c:pt>
                <c:pt idx="63">
                  <c:v>3.6967711745437448</c:v>
                </c:pt>
              </c:numCache>
            </c:numRef>
          </c:val>
          <c:smooth val="0"/>
          <c:extLst>
            <c:ext xmlns:c16="http://schemas.microsoft.com/office/drawing/2014/chart" uri="{C3380CC4-5D6E-409C-BE32-E72D297353CC}">
              <c16:uniqueId val="{00000000-EA50-41EC-8A54-520E0A5DA014}"/>
            </c:ext>
          </c:extLst>
        </c:ser>
        <c:ser>
          <c:idx val="1"/>
          <c:order val="1"/>
          <c:tx>
            <c:strRef>
              <c:f>'[Chart in Microsoft PowerPoint]Data inflation'!$B$15:$C$15</c:f>
              <c:strCache>
                <c:ptCount val="2"/>
                <c:pt idx="0">
                  <c:v>Core CPI</c:v>
                </c:pt>
              </c:strCache>
            </c:strRef>
          </c:tx>
          <c:spPr>
            <a:ln w="38100" cap="rnd">
              <a:solidFill>
                <a:srgbClr val="C00000"/>
              </a:solidFill>
              <a:prstDash val="sysDash"/>
              <a:round/>
            </a:ln>
            <a:effectLst/>
          </c:spPr>
          <c:marker>
            <c:symbol val="none"/>
          </c:marker>
          <c:cat>
            <c:numRef>
              <c:f>'[Chart in Microsoft PowerPoint]Data inflation'!$D$13:$BO$13</c:f>
              <c:numCache>
                <c:formatCode>General</c:formatCode>
                <c:ptCount val="64"/>
                <c:pt idx="0">
                  <c:v>2018</c:v>
                </c:pt>
                <c:pt idx="12">
                  <c:v>2019</c:v>
                </c:pt>
                <c:pt idx="24">
                  <c:v>2020</c:v>
                </c:pt>
                <c:pt idx="36">
                  <c:v>2021</c:v>
                </c:pt>
                <c:pt idx="48">
                  <c:v>2022</c:v>
                </c:pt>
                <c:pt idx="60">
                  <c:v>2023</c:v>
                </c:pt>
              </c:numCache>
            </c:numRef>
          </c:cat>
          <c:val>
            <c:numRef>
              <c:f>'[Chart in Microsoft PowerPoint]Data inflation'!$D$15:$BO$15</c:f>
              <c:numCache>
                <c:formatCode>0.0</c:formatCode>
                <c:ptCount val="64"/>
                <c:pt idx="0">
                  <c:v>0.99148393466901297</c:v>
                </c:pt>
                <c:pt idx="1">
                  <c:v>1.1540473723623546</c:v>
                </c:pt>
                <c:pt idx="2">
                  <c:v>1.338434083403417</c:v>
                </c:pt>
                <c:pt idx="3">
                  <c:v>1.4334457001752066</c:v>
                </c:pt>
                <c:pt idx="4">
                  <c:v>1.3815883664328288</c:v>
                </c:pt>
                <c:pt idx="5">
                  <c:v>1.2575591687216781</c:v>
                </c:pt>
                <c:pt idx="6">
                  <c:v>1.00322501632919</c:v>
                </c:pt>
                <c:pt idx="7">
                  <c:v>1.030307971383726</c:v>
                </c:pt>
                <c:pt idx="8">
                  <c:v>1.1197876792732098</c:v>
                </c:pt>
                <c:pt idx="9">
                  <c:v>1.010749401395894</c:v>
                </c:pt>
                <c:pt idx="10">
                  <c:v>1.2371555646439214</c:v>
                </c:pt>
                <c:pt idx="11">
                  <c:v>1.0524166794263268</c:v>
                </c:pt>
                <c:pt idx="12">
                  <c:v>1.0499837053935313</c:v>
                </c:pt>
                <c:pt idx="13">
                  <c:v>1.1023446373519263</c:v>
                </c:pt>
                <c:pt idx="14">
                  <c:v>0.74589856993936277</c:v>
                </c:pt>
                <c:pt idx="15">
                  <c:v>0.70608913491454484</c:v>
                </c:pt>
                <c:pt idx="16">
                  <c:v>0.57294451113105715</c:v>
                </c:pt>
                <c:pt idx="17">
                  <c:v>0.68716020938175415</c:v>
                </c:pt>
                <c:pt idx="18">
                  <c:v>0.87908090575647968</c:v>
                </c:pt>
                <c:pt idx="19">
                  <c:v>0.8392426641919748</c:v>
                </c:pt>
                <c:pt idx="20">
                  <c:v>0.47646928186388937</c:v>
                </c:pt>
                <c:pt idx="21">
                  <c:v>0.6294319981439811</c:v>
                </c:pt>
                <c:pt idx="22">
                  <c:v>0.52416300560522711</c:v>
                </c:pt>
                <c:pt idx="23">
                  <c:v>0.63032849812114655</c:v>
                </c:pt>
                <c:pt idx="24">
                  <c:v>0.62183163177893519</c:v>
                </c:pt>
                <c:pt idx="25">
                  <c:v>0.3761472491097928</c:v>
                </c:pt>
                <c:pt idx="26">
                  <c:v>0.20694366310376466</c:v>
                </c:pt>
                <c:pt idx="27">
                  <c:v>9.529063644115876E-2</c:v>
                </c:pt>
                <c:pt idx="28">
                  <c:v>0.22566571385589373</c:v>
                </c:pt>
                <c:pt idx="29">
                  <c:v>0.38338786406790781</c:v>
                </c:pt>
                <c:pt idx="30">
                  <c:v>0.33354367619218284</c:v>
                </c:pt>
                <c:pt idx="31">
                  <c:v>0.39112124758675648</c:v>
                </c:pt>
                <c:pt idx="32">
                  <c:v>0.62893081761006275</c:v>
                </c:pt>
                <c:pt idx="33">
                  <c:v>-0.26162528442977839</c:v>
                </c:pt>
                <c:pt idx="34">
                  <c:v>0.62893081761006275</c:v>
                </c:pt>
                <c:pt idx="35">
                  <c:v>0.64244127685204599</c:v>
                </c:pt>
                <c:pt idx="36">
                  <c:v>0.72115384615385469</c:v>
                </c:pt>
                <c:pt idx="37">
                  <c:v>0.62955930848407338</c:v>
                </c:pt>
                <c:pt idx="38">
                  <c:v>1.0726817042606474</c:v>
                </c:pt>
                <c:pt idx="39">
                  <c:v>1.2225673915222002</c:v>
                </c:pt>
                <c:pt idx="40">
                  <c:v>1.1908335835084438</c:v>
                </c:pt>
                <c:pt idx="41">
                  <c:v>1.1197760447910543</c:v>
                </c:pt>
                <c:pt idx="42">
                  <c:v>1.27782769292204</c:v>
                </c:pt>
                <c:pt idx="43">
                  <c:v>1.3351933041052311</c:v>
                </c:pt>
                <c:pt idx="44">
                  <c:v>1.417731629392982</c:v>
                </c:pt>
                <c:pt idx="45">
                  <c:v>2.3417085427135609</c:v>
                </c:pt>
                <c:pt idx="46">
                  <c:v>1.8969648562300323</c:v>
                </c:pt>
                <c:pt idx="47">
                  <c:v>2.2441651705565446</c:v>
                </c:pt>
                <c:pt idx="48">
                  <c:v>2.5855210819411223</c:v>
                </c:pt>
                <c:pt idx="49">
                  <c:v>2.869910625620653</c:v>
                </c:pt>
                <c:pt idx="50">
                  <c:v>2.8764134100377037</c:v>
                </c:pt>
                <c:pt idx="51">
                  <c:v>3.0690030690030623</c:v>
                </c:pt>
                <c:pt idx="52">
                  <c:v>3.4414556962025111</c:v>
                </c:pt>
                <c:pt idx="53">
                  <c:v>3.8560411311054033</c:v>
                </c:pt>
                <c:pt idx="54">
                  <c:v>3.9231148348940481</c:v>
                </c:pt>
                <c:pt idx="55">
                  <c:v>3.9921337266469958</c:v>
                </c:pt>
                <c:pt idx="56">
                  <c:v>4.0657609765701874</c:v>
                </c:pt>
                <c:pt idx="57">
                  <c:v>4.1834429932239958</c:v>
                </c:pt>
                <c:pt idx="58">
                  <c:v>4.2524005486968441</c:v>
                </c:pt>
                <c:pt idx="59">
                  <c:v>4.0776509608818623</c:v>
                </c:pt>
                <c:pt idx="60">
                  <c:v>4.0519581233036117</c:v>
                </c:pt>
                <c:pt idx="61">
                  <c:v>3.9579109952698088</c:v>
                </c:pt>
                <c:pt idx="62">
                  <c:v>4.0397223293482387</c:v>
                </c:pt>
                <c:pt idx="63">
                  <c:v>3.9861684756507643</c:v>
                </c:pt>
              </c:numCache>
            </c:numRef>
          </c:val>
          <c:smooth val="0"/>
          <c:extLst>
            <c:ext xmlns:c16="http://schemas.microsoft.com/office/drawing/2014/chart" uri="{C3380CC4-5D6E-409C-BE32-E72D297353CC}">
              <c16:uniqueId val="{00000001-EA50-41EC-8A54-520E0A5DA014}"/>
            </c:ext>
          </c:extLst>
        </c:ser>
        <c:ser>
          <c:idx val="2"/>
          <c:order val="2"/>
          <c:tx>
            <c:strRef>
              <c:f>'[Chart in Microsoft PowerPoint]Data inflation'!$B$16:$C$16</c:f>
              <c:strCache>
                <c:ptCount val="2"/>
                <c:pt idx="0">
                  <c:v>Policy rate</c:v>
                </c:pt>
              </c:strCache>
            </c:strRef>
          </c:tx>
          <c:spPr>
            <a:ln w="38100" cap="rnd">
              <a:solidFill>
                <a:srgbClr val="000000"/>
              </a:solidFill>
              <a:prstDash val="solid"/>
              <a:round/>
            </a:ln>
            <a:effectLst/>
          </c:spPr>
          <c:marker>
            <c:symbol val="none"/>
          </c:marker>
          <c:cat>
            <c:numRef>
              <c:f>'[Chart in Microsoft PowerPoint]Data inflation'!$D$13:$BO$13</c:f>
              <c:numCache>
                <c:formatCode>General</c:formatCode>
                <c:ptCount val="64"/>
                <c:pt idx="0">
                  <c:v>2018</c:v>
                </c:pt>
                <c:pt idx="12">
                  <c:v>2019</c:v>
                </c:pt>
                <c:pt idx="24">
                  <c:v>2020</c:v>
                </c:pt>
                <c:pt idx="36">
                  <c:v>2021</c:v>
                </c:pt>
                <c:pt idx="48">
                  <c:v>2022</c:v>
                </c:pt>
                <c:pt idx="60">
                  <c:v>2023</c:v>
                </c:pt>
              </c:numCache>
            </c:numRef>
          </c:cat>
          <c:val>
            <c:numRef>
              <c:f>'[Chart in Microsoft PowerPoint]Data inflation'!$D$16:$BO$16</c:f>
              <c:numCache>
                <c:formatCode>0.00</c:formatCode>
                <c:ptCount val="64"/>
                <c:pt idx="0">
                  <c:v>1.5</c:v>
                </c:pt>
                <c:pt idx="1">
                  <c:v>1.5</c:v>
                </c:pt>
                <c:pt idx="2">
                  <c:v>1.5</c:v>
                </c:pt>
                <c:pt idx="3">
                  <c:v>1.5</c:v>
                </c:pt>
                <c:pt idx="4">
                  <c:v>1.5</c:v>
                </c:pt>
                <c:pt idx="5">
                  <c:v>1.5</c:v>
                </c:pt>
                <c:pt idx="6">
                  <c:v>1.5</c:v>
                </c:pt>
                <c:pt idx="7">
                  <c:v>1.5</c:v>
                </c:pt>
                <c:pt idx="8">
                  <c:v>1.5</c:v>
                </c:pt>
                <c:pt idx="9">
                  <c:v>1.5</c:v>
                </c:pt>
                <c:pt idx="10">
                  <c:v>1.75</c:v>
                </c:pt>
                <c:pt idx="11">
                  <c:v>1.75</c:v>
                </c:pt>
                <c:pt idx="12">
                  <c:v>1.75</c:v>
                </c:pt>
                <c:pt idx="13">
                  <c:v>1.75</c:v>
                </c:pt>
                <c:pt idx="14">
                  <c:v>1.75</c:v>
                </c:pt>
                <c:pt idx="15">
                  <c:v>1.75</c:v>
                </c:pt>
                <c:pt idx="16">
                  <c:v>1.75</c:v>
                </c:pt>
                <c:pt idx="17">
                  <c:v>1.75</c:v>
                </c:pt>
                <c:pt idx="18">
                  <c:v>1.5</c:v>
                </c:pt>
                <c:pt idx="19">
                  <c:v>1.5</c:v>
                </c:pt>
                <c:pt idx="20">
                  <c:v>1.5</c:v>
                </c:pt>
                <c:pt idx="21">
                  <c:v>1.25</c:v>
                </c:pt>
                <c:pt idx="22">
                  <c:v>1.25</c:v>
                </c:pt>
                <c:pt idx="23">
                  <c:v>1.25</c:v>
                </c:pt>
                <c:pt idx="24">
                  <c:v>1.25</c:v>
                </c:pt>
                <c:pt idx="25">
                  <c:v>1.25</c:v>
                </c:pt>
                <c:pt idx="26">
                  <c:v>0.75</c:v>
                </c:pt>
                <c:pt idx="27">
                  <c:v>0.75</c:v>
                </c:pt>
                <c:pt idx="28">
                  <c:v>0.5</c:v>
                </c:pt>
                <c:pt idx="29">
                  <c:v>0.5</c:v>
                </c:pt>
                <c:pt idx="30">
                  <c:v>0.5</c:v>
                </c:pt>
                <c:pt idx="31">
                  <c:v>0.5</c:v>
                </c:pt>
                <c:pt idx="32">
                  <c:v>0.5</c:v>
                </c:pt>
                <c:pt idx="33">
                  <c:v>0.5</c:v>
                </c:pt>
                <c:pt idx="34">
                  <c:v>0.5</c:v>
                </c:pt>
                <c:pt idx="35">
                  <c:v>0.5</c:v>
                </c:pt>
                <c:pt idx="36">
                  <c:v>0.5</c:v>
                </c:pt>
                <c:pt idx="37">
                  <c:v>0.5</c:v>
                </c:pt>
                <c:pt idx="38">
                  <c:v>0.5</c:v>
                </c:pt>
                <c:pt idx="39">
                  <c:v>0.5</c:v>
                </c:pt>
                <c:pt idx="40">
                  <c:v>0.5</c:v>
                </c:pt>
                <c:pt idx="41">
                  <c:v>0.5</c:v>
                </c:pt>
                <c:pt idx="42">
                  <c:v>0.5</c:v>
                </c:pt>
                <c:pt idx="43">
                  <c:v>0.75</c:v>
                </c:pt>
                <c:pt idx="44">
                  <c:v>0.75</c:v>
                </c:pt>
                <c:pt idx="45">
                  <c:v>0.75</c:v>
                </c:pt>
                <c:pt idx="46">
                  <c:v>1</c:v>
                </c:pt>
                <c:pt idx="47">
                  <c:v>1</c:v>
                </c:pt>
                <c:pt idx="48">
                  <c:v>1.25</c:v>
                </c:pt>
                <c:pt idx="49">
                  <c:v>1.25</c:v>
                </c:pt>
                <c:pt idx="50">
                  <c:v>1.25</c:v>
                </c:pt>
                <c:pt idx="51">
                  <c:v>1.5</c:v>
                </c:pt>
                <c:pt idx="52">
                  <c:v>1.75</c:v>
                </c:pt>
                <c:pt idx="53">
                  <c:v>1.75</c:v>
                </c:pt>
                <c:pt idx="54">
                  <c:v>2.25</c:v>
                </c:pt>
                <c:pt idx="55">
                  <c:v>2.5</c:v>
                </c:pt>
                <c:pt idx="56">
                  <c:v>2.5</c:v>
                </c:pt>
                <c:pt idx="57">
                  <c:v>3</c:v>
                </c:pt>
                <c:pt idx="58">
                  <c:v>3.25</c:v>
                </c:pt>
                <c:pt idx="59">
                  <c:v>3.25</c:v>
                </c:pt>
                <c:pt idx="60">
                  <c:v>3.5</c:v>
                </c:pt>
                <c:pt idx="61">
                  <c:v>3.5</c:v>
                </c:pt>
                <c:pt idx="62">
                  <c:v>3.5</c:v>
                </c:pt>
                <c:pt idx="63">
                  <c:v>3.5</c:v>
                </c:pt>
              </c:numCache>
            </c:numRef>
          </c:val>
          <c:smooth val="0"/>
          <c:extLst>
            <c:ext xmlns:c16="http://schemas.microsoft.com/office/drawing/2014/chart" uri="{C3380CC4-5D6E-409C-BE32-E72D297353CC}">
              <c16:uniqueId val="{00000002-EA50-41EC-8A54-520E0A5DA014}"/>
            </c:ext>
          </c:extLst>
        </c:ser>
        <c:dLbls>
          <c:showLegendKey val="0"/>
          <c:showVal val="0"/>
          <c:showCatName val="0"/>
          <c:showSerName val="0"/>
          <c:showPercent val="0"/>
          <c:showBubbleSize val="0"/>
        </c:dLbls>
        <c:smooth val="0"/>
        <c:axId val="979963024"/>
        <c:axId val="979963440"/>
      </c:lineChart>
      <c:catAx>
        <c:axId val="979963024"/>
        <c:scaling>
          <c:orientation val="minMax"/>
        </c:scaling>
        <c:delete val="0"/>
        <c:axPos val="b"/>
        <c:numFmt formatCode="General" sourceLinked="1"/>
        <c:majorTickMark val="in"/>
        <c:minorTickMark val="none"/>
        <c:tickLblPos val="low"/>
        <c:spPr>
          <a:noFill/>
          <a:ln w="1270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979963440"/>
        <c:crosses val="autoZero"/>
        <c:auto val="1"/>
        <c:lblAlgn val="ctr"/>
        <c:lblOffset val="100"/>
        <c:tickMarkSkip val="12"/>
        <c:noMultiLvlLbl val="0"/>
      </c:catAx>
      <c:valAx>
        <c:axId val="979963440"/>
        <c:scaling>
          <c:orientation val="minMax"/>
        </c:scaling>
        <c:delete val="0"/>
        <c:axPos val="l"/>
        <c:numFmt formatCode="0" sourceLinked="0"/>
        <c:majorTickMark val="in"/>
        <c:minorTickMark val="none"/>
        <c:tickLblPos val="nextTo"/>
        <c:spPr>
          <a:noFill/>
          <a:ln w="12700">
            <a:solidFill>
              <a:schemeClr val="tx1"/>
            </a:solidFill>
            <a:prstDash val="soli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979963024"/>
        <c:crosses val="autoZero"/>
        <c:crossBetween val="between"/>
      </c:valAx>
      <c:spPr>
        <a:solidFill>
          <a:srgbClr val="FFFFFF"/>
        </a:solidFill>
        <a:ln w="12700">
          <a:noFill/>
          <a:prstDash val="solid"/>
        </a:ln>
        <a:effectLst/>
      </c:spPr>
    </c:plotArea>
    <c:legend>
      <c:legendPos val="t"/>
      <c:layout>
        <c:manualLayout>
          <c:xMode val="edge"/>
          <c:yMode val="edge"/>
          <c:x val="9.5645194172042786E-2"/>
          <c:y val="0.14566771330283021"/>
          <c:w val="0.84302999962609537"/>
          <c:h val="5.996453880981692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1800">
          <a:solidFill>
            <a:sysClr val="windowText" lastClr="000000"/>
          </a:solidFill>
          <a:latin typeface="Arial Narrow" panose="020B060602020203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20793234179064E-2"/>
          <c:y val="4.1304914431586397E-2"/>
          <c:w val="0.88514034703995337"/>
          <c:h val="0.84074365699021048"/>
        </c:manualLayout>
      </c:layout>
      <c:lineChart>
        <c:grouping val="standard"/>
        <c:varyColors val="0"/>
        <c:ser>
          <c:idx val="0"/>
          <c:order val="0"/>
          <c:tx>
            <c:strRef>
              <c:f>ppt_chart!$E$2</c:f>
              <c:strCache>
                <c:ptCount val="1"/>
                <c:pt idx="0">
                  <c:v>PMI: manufacturing supplier's delivery times</c:v>
                </c:pt>
              </c:strCache>
            </c:strRef>
          </c:tx>
          <c:spPr>
            <a:ln w="28575" cap="rnd">
              <a:solidFill>
                <a:srgbClr val="C00000"/>
              </a:solidFill>
              <a:round/>
            </a:ln>
            <a:effectLst/>
          </c:spPr>
          <c:marker>
            <c:symbol val="none"/>
          </c:marker>
          <c:cat>
            <c:numRef>
              <c:f>ppt_chart!$D$3:$D$54</c:f>
              <c:numCache>
                <c:formatCode>m/d/yyyy</c:formatCode>
                <c:ptCount val="5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numCache>
            </c:numRef>
          </c:cat>
          <c:val>
            <c:numRef>
              <c:f>ppt_chart!$E$3:$E$54</c:f>
              <c:numCache>
                <c:formatCode>0.0</c:formatCode>
                <c:ptCount val="52"/>
                <c:pt idx="0">
                  <c:v>-0.30700000000000216</c:v>
                </c:pt>
                <c:pt idx="1">
                  <c:v>-1.9232999999999976</c:v>
                </c:pt>
                <c:pt idx="2">
                  <c:v>-0.70139999999999958</c:v>
                </c:pt>
                <c:pt idx="3">
                  <c:v>-0.41340000000000288</c:v>
                </c:pt>
                <c:pt idx="4">
                  <c:v>-1.1133000000000024</c:v>
                </c:pt>
                <c:pt idx="5">
                  <c:v>-0.80960000000000321</c:v>
                </c:pt>
                <c:pt idx="6">
                  <c:v>-0.68919999999999959</c:v>
                </c:pt>
                <c:pt idx="7">
                  <c:v>-1.2882999999999996</c:v>
                </c:pt>
                <c:pt idx="8">
                  <c:v>-0.93260000000000076</c:v>
                </c:pt>
                <c:pt idx="9">
                  <c:v>-1.6118000000000023</c:v>
                </c:pt>
                <c:pt idx="10">
                  <c:v>-1.2025000000000006</c:v>
                </c:pt>
                <c:pt idx="11">
                  <c:v>-0.46020000000000039</c:v>
                </c:pt>
                <c:pt idx="12">
                  <c:v>-0.897199999999998</c:v>
                </c:pt>
                <c:pt idx="13">
                  <c:v>-17.7044</c:v>
                </c:pt>
                <c:pt idx="14">
                  <c:v>-7.9168000000000021</c:v>
                </c:pt>
                <c:pt idx="15">
                  <c:v>-2.0985999999999976</c:v>
                </c:pt>
                <c:pt idx="16">
                  <c:v>-6.599999999998829E-3</c:v>
                </c:pt>
                <c:pt idx="17">
                  <c:v>-0.4410000000000025</c:v>
                </c:pt>
                <c:pt idx="18">
                  <c:v>-1.602800000000002</c:v>
                </c:pt>
                <c:pt idx="19">
                  <c:v>-1.2128000000000014</c:v>
                </c:pt>
                <c:pt idx="20">
                  <c:v>-1.298099999999998</c:v>
                </c:pt>
                <c:pt idx="21">
                  <c:v>-0.88190000000000168</c:v>
                </c:pt>
                <c:pt idx="22">
                  <c:v>-0.83310000000000173</c:v>
                </c:pt>
                <c:pt idx="23">
                  <c:v>-1.9844000000000008</c:v>
                </c:pt>
                <c:pt idx="24">
                  <c:v>-3.3057999999999979</c:v>
                </c:pt>
                <c:pt idx="25">
                  <c:v>-4.0180000000000007</c:v>
                </c:pt>
                <c:pt idx="26">
                  <c:v>-0.43390000000000128</c:v>
                </c:pt>
                <c:pt idx="27">
                  <c:v>-2.6552999999999969</c:v>
                </c:pt>
                <c:pt idx="28">
                  <c:v>-3.075800000000001</c:v>
                </c:pt>
                <c:pt idx="29">
                  <c:v>-3.0043999999999969</c:v>
                </c:pt>
                <c:pt idx="30">
                  <c:v>-2.5519999999999996</c:v>
                </c:pt>
                <c:pt idx="31">
                  <c:v>-3.4039000000000001</c:v>
                </c:pt>
                <c:pt idx="32">
                  <c:v>-1.7409999999999997</c:v>
                </c:pt>
                <c:pt idx="33">
                  <c:v>-4.886099999999999</c:v>
                </c:pt>
                <c:pt idx="34">
                  <c:v>-1.6358999999999995</c:v>
                </c:pt>
                <c:pt idx="35">
                  <c:v>-1.2997000000000014</c:v>
                </c:pt>
                <c:pt idx="36">
                  <c:v>-2.4847999999999999</c:v>
                </c:pt>
                <c:pt idx="37">
                  <c:v>-1.9500000000000028</c:v>
                </c:pt>
                <c:pt idx="38">
                  <c:v>-2.861699999999999</c:v>
                </c:pt>
                <c:pt idx="39">
                  <c:v>-12.1922</c:v>
                </c:pt>
                <c:pt idx="40">
                  <c:v>-6.684899999999999</c:v>
                </c:pt>
                <c:pt idx="41">
                  <c:v>0.14629999999999654</c:v>
                </c:pt>
                <c:pt idx="42">
                  <c:v>-0.95239999999999725</c:v>
                </c:pt>
                <c:pt idx="43">
                  <c:v>-0.55539999999999878</c:v>
                </c:pt>
                <c:pt idx="44">
                  <c:v>-1.2623999999999995</c:v>
                </c:pt>
                <c:pt idx="45">
                  <c:v>-1.2263999999999982</c:v>
                </c:pt>
                <c:pt idx="46">
                  <c:v>-4.5364999999999966</c:v>
                </c:pt>
                <c:pt idx="47">
                  <c:v>-3.2787000000000006</c:v>
                </c:pt>
                <c:pt idx="48">
                  <c:v>-0.73870000000000147</c:v>
                </c:pt>
                <c:pt idx="49">
                  <c:v>1.1880999999999986</c:v>
                </c:pt>
                <c:pt idx="50">
                  <c:v>0.59190000000000254</c:v>
                </c:pt>
              </c:numCache>
            </c:numRef>
          </c:val>
          <c:smooth val="0"/>
          <c:extLst>
            <c:ext xmlns:c16="http://schemas.microsoft.com/office/drawing/2014/chart" uri="{C3380CC4-5D6E-409C-BE32-E72D297353CC}">
              <c16:uniqueId val="{00000000-95E5-4DB9-931F-902747C80683}"/>
            </c:ext>
          </c:extLst>
        </c:ser>
        <c:ser>
          <c:idx val="1"/>
          <c:order val="1"/>
          <c:tx>
            <c:strRef>
              <c:f>ppt_chart!$F$2</c:f>
              <c:strCache>
                <c:ptCount val="1"/>
                <c:pt idx="0">
                  <c:v>PMI: manufacturing output</c:v>
                </c:pt>
              </c:strCache>
            </c:strRef>
          </c:tx>
          <c:spPr>
            <a:ln w="28575" cap="rnd">
              <a:solidFill>
                <a:srgbClr val="007367"/>
              </a:solidFill>
              <a:round/>
            </a:ln>
            <a:effectLst/>
          </c:spPr>
          <c:marker>
            <c:symbol val="none"/>
          </c:marker>
          <c:cat>
            <c:numRef>
              <c:f>ppt_chart!$D$3:$D$54</c:f>
              <c:numCache>
                <c:formatCode>m/d/yyyy</c:formatCode>
                <c:ptCount val="5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numCache>
            </c:numRef>
          </c:cat>
          <c:val>
            <c:numRef>
              <c:f>ppt_chart!$F$3:$F$54</c:f>
              <c:numCache>
                <c:formatCode>0.0</c:formatCode>
                <c:ptCount val="52"/>
                <c:pt idx="0">
                  <c:v>-1.9286999999999992</c:v>
                </c:pt>
                <c:pt idx="1">
                  <c:v>0.23429999999999751</c:v>
                </c:pt>
                <c:pt idx="2">
                  <c:v>1.3019000000000034</c:v>
                </c:pt>
                <c:pt idx="3">
                  <c:v>0.72789999999999822</c:v>
                </c:pt>
                <c:pt idx="4">
                  <c:v>0.13150000000000261</c:v>
                </c:pt>
                <c:pt idx="5">
                  <c:v>-0.97420000000000329</c:v>
                </c:pt>
                <c:pt idx="6">
                  <c:v>7.9799999999998761E-2</c:v>
                </c:pt>
                <c:pt idx="7">
                  <c:v>1.0118999999999971</c:v>
                </c:pt>
                <c:pt idx="8">
                  <c:v>2.5208000000000013</c:v>
                </c:pt>
                <c:pt idx="9">
                  <c:v>2.9776999999999987</c:v>
                </c:pt>
                <c:pt idx="10">
                  <c:v>2.8721000000000032</c:v>
                </c:pt>
                <c:pt idx="11">
                  <c:v>2.7652000000000001</c:v>
                </c:pt>
                <c:pt idx="12">
                  <c:v>2.0146999999999977</c:v>
                </c:pt>
                <c:pt idx="13">
                  <c:v>-21.429600000000001</c:v>
                </c:pt>
                <c:pt idx="14">
                  <c:v>0.6366999999999976</c:v>
                </c:pt>
                <c:pt idx="15">
                  <c:v>1.0840999999999994</c:v>
                </c:pt>
                <c:pt idx="16">
                  <c:v>4.0411000000000001</c:v>
                </c:pt>
                <c:pt idx="17">
                  <c:v>2.7790000000000035</c:v>
                </c:pt>
                <c:pt idx="18">
                  <c:v>4.9136000000000024</c:v>
                </c:pt>
                <c:pt idx="19">
                  <c:v>6.1747999999999976</c:v>
                </c:pt>
                <c:pt idx="20">
                  <c:v>4.1805000000000021</c:v>
                </c:pt>
                <c:pt idx="21">
                  <c:v>4.4517999999999986</c:v>
                </c:pt>
                <c:pt idx="22">
                  <c:v>7.0970000000000013</c:v>
                </c:pt>
                <c:pt idx="23">
                  <c:v>5.3796999999999997</c:v>
                </c:pt>
                <c:pt idx="24">
                  <c:v>2.498899999999999</c:v>
                </c:pt>
                <c:pt idx="25">
                  <c:v>1.8526999999999987</c:v>
                </c:pt>
                <c:pt idx="26">
                  <c:v>1.7901000000000025</c:v>
                </c:pt>
                <c:pt idx="27">
                  <c:v>2.6473000000000013</c:v>
                </c:pt>
                <c:pt idx="28">
                  <c:v>2.2169000000000025</c:v>
                </c:pt>
                <c:pt idx="29">
                  <c:v>1.0225999999999971</c:v>
                </c:pt>
                <c:pt idx="30">
                  <c:v>0.79220000000000113</c:v>
                </c:pt>
                <c:pt idx="31">
                  <c:v>-2.2526999999999973</c:v>
                </c:pt>
                <c:pt idx="32">
                  <c:v>-0.96220000000000283</c:v>
                </c:pt>
                <c:pt idx="33">
                  <c:v>-1.172699999999999</c:v>
                </c:pt>
                <c:pt idx="34">
                  <c:v>0.12349999999999994</c:v>
                </c:pt>
                <c:pt idx="35">
                  <c:v>2.7349000000000032</c:v>
                </c:pt>
                <c:pt idx="36">
                  <c:v>-1.6148999999999987</c:v>
                </c:pt>
                <c:pt idx="37">
                  <c:v>6.6000000000002501E-2</c:v>
                </c:pt>
                <c:pt idx="38">
                  <c:v>-3.6362000000000023</c:v>
                </c:pt>
                <c:pt idx="39">
                  <c:v>-11.545099999999998</c:v>
                </c:pt>
                <c:pt idx="40">
                  <c:v>-6.8222000000000023</c:v>
                </c:pt>
                <c:pt idx="41">
                  <c:v>6.439700000000002</c:v>
                </c:pt>
                <c:pt idx="42">
                  <c:v>1.9868999999999986</c:v>
                </c:pt>
                <c:pt idx="43">
                  <c:v>0.4894999999999996</c:v>
                </c:pt>
                <c:pt idx="44">
                  <c:v>-2.650500000000001</c:v>
                </c:pt>
                <c:pt idx="45">
                  <c:v>-1.7456999999999994</c:v>
                </c:pt>
                <c:pt idx="46">
                  <c:v>-2.5623000000000005</c:v>
                </c:pt>
                <c:pt idx="47">
                  <c:v>-1.2586999999999975</c:v>
                </c:pt>
                <c:pt idx="48">
                  <c:v>-0.98199999999999932</c:v>
                </c:pt>
                <c:pt idx="49">
                  <c:v>3.2984999999999971</c:v>
                </c:pt>
                <c:pt idx="50">
                  <c:v>0.57249999999999801</c:v>
                </c:pt>
                <c:pt idx="51">
                  <c:v>-0.79999999999999716</c:v>
                </c:pt>
              </c:numCache>
            </c:numRef>
          </c:val>
          <c:smooth val="0"/>
          <c:extLst>
            <c:ext xmlns:c16="http://schemas.microsoft.com/office/drawing/2014/chart" uri="{C3380CC4-5D6E-409C-BE32-E72D297353CC}">
              <c16:uniqueId val="{00000001-95E5-4DB9-931F-902747C80683}"/>
            </c:ext>
          </c:extLst>
        </c:ser>
        <c:ser>
          <c:idx val="4"/>
          <c:order val="2"/>
          <c:tx>
            <c:strRef>
              <c:f>ppt_chart!$I$2</c:f>
              <c:strCache>
                <c:ptCount val="1"/>
                <c:pt idx="0">
                  <c:v>PMI: services business activity</c:v>
                </c:pt>
              </c:strCache>
            </c:strRef>
          </c:tx>
          <c:spPr>
            <a:ln w="28575" cap="rnd">
              <a:solidFill>
                <a:srgbClr val="FFC000"/>
              </a:solidFill>
              <a:round/>
            </a:ln>
            <a:effectLst/>
          </c:spPr>
          <c:marker>
            <c:symbol val="none"/>
          </c:marker>
          <c:cat>
            <c:numRef>
              <c:f>ppt_chart!$D$3:$D$54</c:f>
              <c:numCache>
                <c:formatCode>m/d/yyyy</c:formatCode>
                <c:ptCount val="5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numCache>
            </c:numRef>
          </c:cat>
          <c:val>
            <c:numRef>
              <c:f>ppt_chart!$I$3:$I$54</c:f>
              <c:numCache>
                <c:formatCode>0.0</c:formatCode>
                <c:ptCount val="52"/>
                <c:pt idx="0">
                  <c:v>3.5613000000000028</c:v>
                </c:pt>
                <c:pt idx="1">
                  <c:v>1.1319999999999979</c:v>
                </c:pt>
                <c:pt idx="2">
                  <c:v>4.3599999999999994</c:v>
                </c:pt>
                <c:pt idx="3">
                  <c:v>4.4680000000000035</c:v>
                </c:pt>
                <c:pt idx="4">
                  <c:v>2.6636000000000024</c:v>
                </c:pt>
                <c:pt idx="5">
                  <c:v>2.0407000000000011</c:v>
                </c:pt>
                <c:pt idx="6">
                  <c:v>1.5955999999999975</c:v>
                </c:pt>
                <c:pt idx="7">
                  <c:v>2.0814000000000021</c:v>
                </c:pt>
                <c:pt idx="8">
                  <c:v>1.3325000000000031</c:v>
                </c:pt>
                <c:pt idx="9">
                  <c:v>1.1154999999999973</c:v>
                </c:pt>
                <c:pt idx="10">
                  <c:v>3.4739999999999966</c:v>
                </c:pt>
                <c:pt idx="11">
                  <c:v>2.5039000000000016</c:v>
                </c:pt>
                <c:pt idx="12">
                  <c:v>1.8066999999999993</c:v>
                </c:pt>
                <c:pt idx="13">
                  <c:v>-23.489899999999999</c:v>
                </c:pt>
                <c:pt idx="14">
                  <c:v>-6.9572999999999965</c:v>
                </c:pt>
                <c:pt idx="15">
                  <c:v>-5.6417000000000002</c:v>
                </c:pt>
                <c:pt idx="16">
                  <c:v>5.0013999999999967</c:v>
                </c:pt>
                <c:pt idx="17">
                  <c:v>8.3815000000000026</c:v>
                </c:pt>
                <c:pt idx="18">
                  <c:v>4.1281000000000034</c:v>
                </c:pt>
                <c:pt idx="19">
                  <c:v>4.0234999999999985</c:v>
                </c:pt>
                <c:pt idx="20">
                  <c:v>4.7785000000000011</c:v>
                </c:pt>
                <c:pt idx="21">
                  <c:v>6.803600000000003</c:v>
                </c:pt>
                <c:pt idx="22">
                  <c:v>7.7862999999999971</c:v>
                </c:pt>
                <c:pt idx="23">
                  <c:v>6.2507999999999981</c:v>
                </c:pt>
                <c:pt idx="24">
                  <c:v>1.9891999999999967</c:v>
                </c:pt>
                <c:pt idx="25">
                  <c:v>1.4887000000000015</c:v>
                </c:pt>
                <c:pt idx="26">
                  <c:v>4.2601999999999975</c:v>
                </c:pt>
                <c:pt idx="27">
                  <c:v>6.3496999999999986</c:v>
                </c:pt>
                <c:pt idx="28">
                  <c:v>5.109499999999997</c:v>
                </c:pt>
                <c:pt idx="29">
                  <c:v>0.27040000000000219</c:v>
                </c:pt>
                <c:pt idx="30">
                  <c:v>4.9480000000000004</c:v>
                </c:pt>
                <c:pt idx="31">
                  <c:v>-3.2961000000000027</c:v>
                </c:pt>
                <c:pt idx="32">
                  <c:v>3.4061000000000021</c:v>
                </c:pt>
                <c:pt idx="33">
                  <c:v>3.7637</c:v>
                </c:pt>
                <c:pt idx="34">
                  <c:v>2.1285000000000025</c:v>
                </c:pt>
                <c:pt idx="35">
                  <c:v>3.1313999999999993</c:v>
                </c:pt>
                <c:pt idx="36">
                  <c:v>1.4271000000000029</c:v>
                </c:pt>
                <c:pt idx="37">
                  <c:v>0.16029999999999944</c:v>
                </c:pt>
                <c:pt idx="38">
                  <c:v>-7.9650999999999996</c:v>
                </c:pt>
                <c:pt idx="39">
                  <c:v>-13.799399999999999</c:v>
                </c:pt>
                <c:pt idx="40">
                  <c:v>-8.6004999999999967</c:v>
                </c:pt>
                <c:pt idx="41">
                  <c:v>4.4566999999999979</c:v>
                </c:pt>
                <c:pt idx="42">
                  <c:v>5.4866000000000028</c:v>
                </c:pt>
                <c:pt idx="43">
                  <c:v>4.9887999999999977</c:v>
                </c:pt>
                <c:pt idx="44">
                  <c:v>-0.69339999999999691</c:v>
                </c:pt>
                <c:pt idx="45">
                  <c:v>-1.6285999999999987</c:v>
                </c:pt>
                <c:pt idx="46">
                  <c:v>-3.2667000000000002</c:v>
                </c:pt>
                <c:pt idx="47">
                  <c:v>-2.0270999999999972</c:v>
                </c:pt>
                <c:pt idx="48">
                  <c:v>2.9046000000000021</c:v>
                </c:pt>
                <c:pt idx="49">
                  <c:v>5.0003000000000029</c:v>
                </c:pt>
                <c:pt idx="50">
                  <c:v>7.813600000000001</c:v>
                </c:pt>
                <c:pt idx="51">
                  <c:v>5.1000000000000014</c:v>
                </c:pt>
              </c:numCache>
            </c:numRef>
          </c:val>
          <c:smooth val="0"/>
          <c:extLst>
            <c:ext xmlns:c16="http://schemas.microsoft.com/office/drawing/2014/chart" uri="{C3380CC4-5D6E-409C-BE32-E72D297353CC}">
              <c16:uniqueId val="{00000002-95E5-4DB9-931F-902747C80683}"/>
            </c:ext>
          </c:extLst>
        </c:ser>
        <c:dLbls>
          <c:showLegendKey val="0"/>
          <c:showVal val="0"/>
          <c:showCatName val="0"/>
          <c:showSerName val="0"/>
          <c:showPercent val="0"/>
          <c:showBubbleSize val="0"/>
        </c:dLbls>
        <c:smooth val="0"/>
        <c:axId val="2079164592"/>
        <c:axId val="2079163760"/>
      </c:lineChart>
      <c:dateAx>
        <c:axId val="2079164592"/>
        <c:scaling>
          <c:orientation val="minMax"/>
          <c:min val="44562"/>
        </c:scaling>
        <c:delete val="0"/>
        <c:axPos val="b"/>
        <c:numFmt formatCode="[$-409]mmm\-yy;@" sourceLinked="0"/>
        <c:majorTickMark val="in"/>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079163760"/>
        <c:crosses val="autoZero"/>
        <c:auto val="1"/>
        <c:lblOffset val="100"/>
        <c:baseTimeUnit val="months"/>
        <c:majorUnit val="1"/>
        <c:majorTimeUnit val="months"/>
      </c:dateAx>
      <c:valAx>
        <c:axId val="2079163760"/>
        <c:scaling>
          <c:orientation val="minMax"/>
          <c:max val="15"/>
          <c:min val="-15"/>
        </c:scaling>
        <c:delete val="0"/>
        <c:axPos val="l"/>
        <c:majorGridlines>
          <c:spPr>
            <a:ln w="9525" cap="flat" cmpd="sng" algn="ctr">
              <a:noFill/>
              <a:round/>
            </a:ln>
            <a:effectLst/>
          </c:spPr>
        </c:majorGridlines>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079164592"/>
        <c:crosses val="autoZero"/>
        <c:crossBetween val="midCat"/>
      </c:valAx>
      <c:spPr>
        <a:noFill/>
        <a:ln>
          <a:noFill/>
        </a:ln>
        <a:effectLst/>
      </c:spPr>
    </c:plotArea>
    <c:legend>
      <c:legendPos val="t"/>
      <c:layout>
        <c:manualLayout>
          <c:xMode val="edge"/>
          <c:yMode val="edge"/>
          <c:x val="8.6765552439014973E-2"/>
          <c:y val="9.6123531549544197E-3"/>
          <c:w val="0.86482600817512389"/>
          <c:h val="0.19822719753101986"/>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600" b="1">
                <a:solidFill>
                  <a:schemeClr val="tx1"/>
                </a:solidFill>
                <a:latin typeface="Arial Narrow" panose="020B0606020202030204" pitchFamily="34" charset="0"/>
              </a:rPr>
              <a:t>China:</a:t>
            </a:r>
            <a:r>
              <a:rPr lang="en-US" sz="1600" b="1" baseline="0">
                <a:solidFill>
                  <a:schemeClr val="tx1"/>
                </a:solidFill>
                <a:latin typeface="Arial Narrow" panose="020B0606020202030204" pitchFamily="34" charset="0"/>
              </a:rPr>
              <a:t> Growth Revision</a:t>
            </a:r>
          </a:p>
          <a:p>
            <a:pPr algn="l">
              <a:defRPr/>
            </a:pPr>
            <a:r>
              <a:rPr lang="en-US" sz="1400" b="0" i="1" baseline="0">
                <a:solidFill>
                  <a:schemeClr val="tx1"/>
                </a:solidFill>
                <a:latin typeface="Arial Narrow" panose="020B0606020202030204" pitchFamily="34" charset="0"/>
              </a:rPr>
              <a:t>(In percent)</a:t>
            </a:r>
            <a:endParaRPr lang="en-US" sz="1400" b="0" i="1">
              <a:solidFill>
                <a:schemeClr val="tx1"/>
              </a:solidFill>
              <a:latin typeface="Arial Narrow" panose="020B0606020202030204" pitchFamily="34" charset="0"/>
            </a:endParaRPr>
          </a:p>
        </c:rich>
      </c:tx>
      <c:layout>
        <c:manualLayout>
          <c:xMode val="edge"/>
          <c:yMode val="edge"/>
          <c:x val="1.0116513119643137E-3"/>
          <c:y val="4.7263232754413267E-4"/>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909193642461359E-2"/>
          <c:y val="0.19130796150481189"/>
          <c:w val="0.90162784339457569"/>
          <c:h val="0.6545238796765015"/>
        </c:manualLayout>
      </c:layout>
      <c:barChart>
        <c:barDir val="col"/>
        <c:grouping val="clustered"/>
        <c:varyColors val="0"/>
        <c:ser>
          <c:idx val="1"/>
          <c:order val="1"/>
          <c:tx>
            <c:strRef>
              <c:f>Chart!$D$3</c:f>
              <c:strCache>
                <c:ptCount val="1"/>
                <c:pt idx="0">
                  <c:v>April 2023 WEO</c:v>
                </c:pt>
              </c:strCache>
            </c:strRef>
          </c:tx>
          <c:spPr>
            <a:solidFill>
              <a:srgbClr val="007367"/>
            </a:solidFill>
            <a:ln>
              <a:noFill/>
            </a:ln>
            <a:effectLst/>
          </c:spPr>
          <c:invertIfNegative val="0"/>
          <c:cat>
            <c:strRef>
              <c:f>Chart!$B$13:$B$15</c:f>
              <c:strCache>
                <c:ptCount val="3"/>
                <c:pt idx="0">
                  <c:v>Real GDP</c:v>
                </c:pt>
                <c:pt idx="1">
                  <c:v>Final Consumption</c:v>
                </c:pt>
                <c:pt idx="2">
                  <c:v>Investment</c:v>
                </c:pt>
              </c:strCache>
            </c:strRef>
          </c:cat>
          <c:val>
            <c:numRef>
              <c:f>Chart!$D$13:$D$15</c:f>
              <c:numCache>
                <c:formatCode>General</c:formatCode>
                <c:ptCount val="3"/>
                <c:pt idx="0">
                  <c:v>5.2376798723619977</c:v>
                </c:pt>
                <c:pt idx="1">
                  <c:v>6.3137693007715701</c:v>
                </c:pt>
                <c:pt idx="2">
                  <c:v>5.997295674099842</c:v>
                </c:pt>
              </c:numCache>
            </c:numRef>
          </c:val>
          <c:extLst>
            <c:ext xmlns:c16="http://schemas.microsoft.com/office/drawing/2014/chart" uri="{C3380CC4-5D6E-409C-BE32-E72D297353CC}">
              <c16:uniqueId val="{00000000-AF4A-4CA6-88E4-F676057196FC}"/>
            </c:ext>
          </c:extLst>
        </c:ser>
        <c:dLbls>
          <c:showLegendKey val="0"/>
          <c:showVal val="0"/>
          <c:showCatName val="0"/>
          <c:showSerName val="0"/>
          <c:showPercent val="0"/>
          <c:showBubbleSize val="0"/>
        </c:dLbls>
        <c:gapWidth val="150"/>
        <c:axId val="1052542847"/>
        <c:axId val="1052543679"/>
      </c:barChart>
      <c:scatterChart>
        <c:scatterStyle val="lineMarker"/>
        <c:varyColors val="0"/>
        <c:ser>
          <c:idx val="0"/>
          <c:order val="0"/>
          <c:tx>
            <c:strRef>
              <c:f>Chart!$C$3</c:f>
              <c:strCache>
                <c:ptCount val="1"/>
                <c:pt idx="0">
                  <c:v>October 2022 WEO</c:v>
                </c:pt>
              </c:strCache>
            </c:strRef>
          </c:tx>
          <c:spPr>
            <a:ln w="25400" cap="rnd">
              <a:noFill/>
              <a:round/>
            </a:ln>
            <a:effectLst/>
          </c:spPr>
          <c:marker>
            <c:symbol val="diamond"/>
            <c:size val="13"/>
            <c:spPr>
              <a:solidFill>
                <a:srgbClr val="C00000"/>
              </a:solidFill>
              <a:ln w="9525">
                <a:noFill/>
              </a:ln>
              <a:effectLst/>
            </c:spPr>
          </c:marker>
          <c:xVal>
            <c:strRef>
              <c:f>Chart!$B$13:$B$15</c:f>
              <c:strCache>
                <c:ptCount val="3"/>
                <c:pt idx="0">
                  <c:v>Real GDP</c:v>
                </c:pt>
                <c:pt idx="1">
                  <c:v>Final Consumption</c:v>
                </c:pt>
                <c:pt idx="2">
                  <c:v>Investment</c:v>
                </c:pt>
              </c:strCache>
            </c:strRef>
          </c:xVal>
          <c:yVal>
            <c:numRef>
              <c:f>Chart!$C$13:$C$15</c:f>
              <c:numCache>
                <c:formatCode>General</c:formatCode>
                <c:ptCount val="3"/>
                <c:pt idx="0">
                  <c:v>4.441395006163253</c:v>
                </c:pt>
                <c:pt idx="1">
                  <c:v>4.3502242267010098</c:v>
                </c:pt>
                <c:pt idx="2">
                  <c:v>4.7752455879553217</c:v>
                </c:pt>
              </c:numCache>
            </c:numRef>
          </c:yVal>
          <c:smooth val="0"/>
          <c:extLst>
            <c:ext xmlns:c16="http://schemas.microsoft.com/office/drawing/2014/chart" uri="{C3380CC4-5D6E-409C-BE32-E72D297353CC}">
              <c16:uniqueId val="{00000001-AF4A-4CA6-88E4-F676057196FC}"/>
            </c:ext>
          </c:extLst>
        </c:ser>
        <c:dLbls>
          <c:showLegendKey val="0"/>
          <c:showVal val="0"/>
          <c:showCatName val="0"/>
          <c:showSerName val="0"/>
          <c:showPercent val="0"/>
          <c:showBubbleSize val="0"/>
        </c:dLbls>
        <c:axId val="1052542847"/>
        <c:axId val="1052543679"/>
      </c:scatterChart>
      <c:catAx>
        <c:axId val="1052542847"/>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052543679"/>
        <c:crosses val="autoZero"/>
        <c:auto val="1"/>
        <c:lblAlgn val="ctr"/>
        <c:lblOffset val="100"/>
        <c:noMultiLvlLbl val="0"/>
      </c:catAx>
      <c:valAx>
        <c:axId val="1052543679"/>
        <c:scaling>
          <c:orientation val="minMax"/>
        </c:scaling>
        <c:delete val="0"/>
        <c:axPos val="l"/>
        <c:majorGridlines>
          <c:spPr>
            <a:ln w="9525" cap="flat" cmpd="sng" algn="ctr">
              <a:noFill/>
              <a:round/>
            </a:ln>
            <a:effectLst/>
          </c:spPr>
        </c:majorGridlines>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1052542847"/>
        <c:crosses val="autoZero"/>
        <c:crossBetween val="between"/>
      </c:valAx>
      <c:spPr>
        <a:noFill/>
        <a:ln>
          <a:noFill/>
        </a:ln>
        <a:effectLst/>
      </c:spPr>
    </c:plotArea>
    <c:legend>
      <c:legendPos val="b"/>
      <c:layout>
        <c:manualLayout>
          <c:xMode val="edge"/>
          <c:yMode val="edge"/>
          <c:x val="0.2270997375328084"/>
          <c:y val="0.11601159230096238"/>
          <c:w val="0.57640237678623507"/>
          <c:h val="0.1291503224337036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600" b="1">
                <a:solidFill>
                  <a:schemeClr val="tx1"/>
                </a:solidFill>
                <a:latin typeface="Arial Narrow" panose="020B0606020202030204" pitchFamily="34" charset="0"/>
              </a:rPr>
              <a:t>Imports of Good and Services Growth</a:t>
            </a:r>
            <a:r>
              <a:rPr lang="en-US" sz="1600" b="1" baseline="0">
                <a:solidFill>
                  <a:schemeClr val="tx1"/>
                </a:solidFill>
                <a:latin typeface="Arial Narrow" panose="020B0606020202030204" pitchFamily="34" charset="0"/>
              </a:rPr>
              <a:t> </a:t>
            </a:r>
          </a:p>
          <a:p>
            <a:pPr algn="l">
              <a:defRPr/>
            </a:pPr>
            <a:r>
              <a:rPr lang="en-US" sz="1400" b="0" i="1">
                <a:solidFill>
                  <a:schemeClr val="tx1"/>
                </a:solidFill>
                <a:latin typeface="Arial Narrow" panose="020B0606020202030204" pitchFamily="34" charset="0"/>
              </a:rPr>
              <a:t>(in percent)</a:t>
            </a:r>
          </a:p>
        </c:rich>
      </c:tx>
      <c:layout>
        <c:manualLayout>
          <c:xMode val="edge"/>
          <c:yMode val="edge"/>
          <c:x val="1.6134259259259258E-2"/>
          <c:y val="1.8518518518518517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230425573377576E-2"/>
          <c:y val="0.16432888597258677"/>
          <c:w val="0.89432659892800748"/>
          <c:h val="0.687213897496463"/>
        </c:manualLayout>
      </c:layout>
      <c:barChart>
        <c:barDir val="col"/>
        <c:grouping val="clustered"/>
        <c:varyColors val="0"/>
        <c:ser>
          <c:idx val="0"/>
          <c:order val="0"/>
          <c:tx>
            <c:strRef>
              <c:f>ImportGrowth_TimeSeries!$B$3</c:f>
              <c:strCache>
                <c:ptCount val="1"/>
                <c:pt idx="0">
                  <c:v>United States</c:v>
                </c:pt>
              </c:strCache>
            </c:strRef>
          </c:tx>
          <c:spPr>
            <a:solidFill>
              <a:srgbClr val="C00000"/>
            </a:solidFill>
            <a:ln>
              <a:noFill/>
            </a:ln>
            <a:effectLst/>
          </c:spPr>
          <c:invertIfNegative val="0"/>
          <c:cat>
            <c:numRef>
              <c:f>ImportGrowth_TimeSeries!$Q$2:$T$2</c:f>
              <c:numCache>
                <c:formatCode>General</c:formatCode>
                <c:ptCount val="4"/>
                <c:pt idx="0">
                  <c:v>2021</c:v>
                </c:pt>
                <c:pt idx="1">
                  <c:v>2022</c:v>
                </c:pt>
                <c:pt idx="2">
                  <c:v>2023</c:v>
                </c:pt>
                <c:pt idx="3">
                  <c:v>2024</c:v>
                </c:pt>
              </c:numCache>
              <c:extLst/>
            </c:numRef>
          </c:cat>
          <c:val>
            <c:numRef>
              <c:f>ImportGrowth_TimeSeries!$Q$3:$T$3</c:f>
              <c:numCache>
                <c:formatCode>General</c:formatCode>
                <c:ptCount val="4"/>
                <c:pt idx="0">
                  <c:v>14.133768714384217</c:v>
                </c:pt>
                <c:pt idx="1">
                  <c:v>8.147577184283989</c:v>
                </c:pt>
                <c:pt idx="2">
                  <c:v>-2.104609506553909</c:v>
                </c:pt>
                <c:pt idx="3">
                  <c:v>0.2753520083822168</c:v>
                </c:pt>
              </c:numCache>
              <c:extLst/>
            </c:numRef>
          </c:val>
          <c:extLst>
            <c:ext xmlns:c16="http://schemas.microsoft.com/office/drawing/2014/chart" uri="{C3380CC4-5D6E-409C-BE32-E72D297353CC}">
              <c16:uniqueId val="{00000000-D563-4471-AB32-57F680257FEE}"/>
            </c:ext>
          </c:extLst>
        </c:ser>
        <c:ser>
          <c:idx val="3"/>
          <c:order val="1"/>
          <c:tx>
            <c:strRef>
              <c:f>ImportGrowth_TimeSeries!$B$4</c:f>
              <c:strCache>
                <c:ptCount val="1"/>
                <c:pt idx="0">
                  <c:v>Euro area</c:v>
                </c:pt>
              </c:strCache>
            </c:strRef>
          </c:tx>
          <c:spPr>
            <a:solidFill>
              <a:srgbClr val="007367"/>
            </a:solidFill>
            <a:ln>
              <a:noFill/>
            </a:ln>
            <a:effectLst/>
          </c:spPr>
          <c:invertIfNegative val="0"/>
          <c:cat>
            <c:numRef>
              <c:f>ImportGrowth_TimeSeries!$Q$2:$T$2</c:f>
              <c:numCache>
                <c:formatCode>General</c:formatCode>
                <c:ptCount val="4"/>
                <c:pt idx="0">
                  <c:v>2021</c:v>
                </c:pt>
                <c:pt idx="1">
                  <c:v>2022</c:v>
                </c:pt>
                <c:pt idx="2">
                  <c:v>2023</c:v>
                </c:pt>
                <c:pt idx="3">
                  <c:v>2024</c:v>
                </c:pt>
              </c:numCache>
              <c:extLst/>
            </c:numRef>
          </c:cat>
          <c:val>
            <c:numRef>
              <c:f>ImportGrowth_TimeSeries!$Q$4:$T$4</c:f>
              <c:numCache>
                <c:formatCode>General</c:formatCode>
                <c:ptCount val="4"/>
                <c:pt idx="0">
                  <c:v>8.375144129089696</c:v>
                </c:pt>
                <c:pt idx="1">
                  <c:v>8.4785062744876676</c:v>
                </c:pt>
                <c:pt idx="2">
                  <c:v>3.2767782077715668</c:v>
                </c:pt>
                <c:pt idx="3">
                  <c:v>3.6705515686957164</c:v>
                </c:pt>
              </c:numCache>
              <c:extLst/>
            </c:numRef>
          </c:val>
          <c:extLst xmlns:c15="http://schemas.microsoft.com/office/drawing/2012/chart">
            <c:ext xmlns:c16="http://schemas.microsoft.com/office/drawing/2014/chart" uri="{C3380CC4-5D6E-409C-BE32-E72D297353CC}">
              <c16:uniqueId val="{00000001-D563-4471-AB32-57F680257FEE}"/>
            </c:ext>
          </c:extLst>
        </c:ser>
        <c:dLbls>
          <c:showLegendKey val="0"/>
          <c:showVal val="0"/>
          <c:showCatName val="0"/>
          <c:showSerName val="0"/>
          <c:showPercent val="0"/>
          <c:showBubbleSize val="0"/>
        </c:dLbls>
        <c:gapWidth val="219"/>
        <c:axId val="355207727"/>
        <c:axId val="355201071"/>
        <c:extLst>
          <c:ext xmlns:c15="http://schemas.microsoft.com/office/drawing/2012/chart" uri="{02D57815-91ED-43cb-92C2-25804820EDAC}">
            <c15:filteredBarSeries>
              <c15:ser>
                <c:idx val="1"/>
                <c:order val="2"/>
                <c:tx>
                  <c:strRef>
                    <c:extLst>
                      <c:ext uri="{02D57815-91ED-43cb-92C2-25804820EDAC}">
                        <c15:formulaRef>
                          <c15:sqref>ImportGrowth_TimeSeries!$B$5</c15:sqref>
                        </c15:formulaRef>
                      </c:ext>
                    </c:extLst>
                    <c:strCache>
                      <c:ptCount val="1"/>
                      <c:pt idx="0">
                        <c:v>China</c:v>
                      </c:pt>
                    </c:strCache>
                  </c:strRef>
                </c:tx>
                <c:spPr>
                  <a:solidFill>
                    <a:srgbClr val="FFC000"/>
                  </a:solidFill>
                  <a:ln>
                    <a:noFill/>
                  </a:ln>
                  <a:effectLst/>
                </c:spPr>
                <c:invertIfNegative val="0"/>
                <c:cat>
                  <c:numRef>
                    <c:extLst>
                      <c:ext uri="{02D57815-91ED-43cb-92C2-25804820EDAC}">
                        <c15:formulaRef>
                          <c15:sqref>ImportGrowth_TimeSeries!$Q$2:$T$2</c15:sqref>
                        </c15:formulaRef>
                      </c:ext>
                    </c:extLst>
                    <c:numCache>
                      <c:formatCode>General</c:formatCode>
                      <c:ptCount val="4"/>
                      <c:pt idx="0">
                        <c:v>2021</c:v>
                      </c:pt>
                      <c:pt idx="1">
                        <c:v>2022</c:v>
                      </c:pt>
                      <c:pt idx="2">
                        <c:v>2023</c:v>
                      </c:pt>
                      <c:pt idx="3">
                        <c:v>2024</c:v>
                      </c:pt>
                    </c:numCache>
                  </c:numRef>
                </c:cat>
                <c:val>
                  <c:numRef>
                    <c:extLst>
                      <c:ext uri="{02D57815-91ED-43cb-92C2-25804820EDAC}">
                        <c15:formulaRef>
                          <c15:sqref>ImportGrowth_TimeSeries!$Q$5:$T$5</c15:sqref>
                        </c15:formulaRef>
                      </c:ext>
                    </c:extLst>
                    <c:numCache>
                      <c:formatCode>General</c:formatCode>
                      <c:ptCount val="4"/>
                      <c:pt idx="0">
                        <c:v>9.9706169315530992</c:v>
                      </c:pt>
                      <c:pt idx="1">
                        <c:v>-2.7331187402274684</c:v>
                      </c:pt>
                      <c:pt idx="2">
                        <c:v>3.5163517587165849</c:v>
                      </c:pt>
                      <c:pt idx="3">
                        <c:v>5.5490189011357582</c:v>
                      </c:pt>
                    </c:numCache>
                  </c:numRef>
                </c:val>
                <c:extLst>
                  <c:ext xmlns:c16="http://schemas.microsoft.com/office/drawing/2014/chart" uri="{C3380CC4-5D6E-409C-BE32-E72D297353CC}">
                    <c16:uniqueId val="{00000002-D563-4471-AB32-57F680257FEE}"/>
                  </c:ext>
                </c:extLst>
              </c15:ser>
            </c15:filteredBarSeries>
          </c:ext>
        </c:extLst>
      </c:barChart>
      <c:catAx>
        <c:axId val="355207727"/>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355201071"/>
        <c:crosses val="autoZero"/>
        <c:auto val="1"/>
        <c:lblAlgn val="ctr"/>
        <c:lblOffset val="100"/>
        <c:noMultiLvlLbl val="0"/>
      </c:catAx>
      <c:valAx>
        <c:axId val="355201071"/>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355207727"/>
        <c:crosses val="autoZero"/>
        <c:crossBetween val="between"/>
      </c:valAx>
      <c:spPr>
        <a:noFill/>
        <a:ln>
          <a:noFill/>
        </a:ln>
        <a:effectLst/>
      </c:spPr>
    </c:plotArea>
    <c:legend>
      <c:legendPos val="b"/>
      <c:layout>
        <c:manualLayout>
          <c:xMode val="edge"/>
          <c:yMode val="edge"/>
          <c:x val="0.28776994021580637"/>
          <c:y val="0.13992472295129776"/>
          <c:w val="0.41070993729950422"/>
          <c:h val="0.1128555016284989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00" b="1" i="0" u="none" strike="noStrike" kern="1200" spc="0" baseline="0">
                <a:solidFill>
                  <a:sysClr val="windowText" lastClr="000000"/>
                </a:solidFill>
                <a:latin typeface="Arial Narrow" panose="020B0606020202030204" pitchFamily="34" charset="0"/>
                <a:ea typeface="+mn-ea"/>
                <a:cs typeface="+mn-cs"/>
              </a:defRPr>
            </a:pPr>
            <a:r>
              <a:rPr lang="en-US" sz="1600" b="1"/>
              <a:t>Trend in North American PCB Book-to-Bill Ratio</a:t>
            </a:r>
          </a:p>
        </c:rich>
      </c:tx>
      <c:layout>
        <c:manualLayout>
          <c:xMode val="edge"/>
          <c:yMode val="edge"/>
          <c:x val="2.4685982213388372E-2"/>
          <c:y val="2.7410666356690778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spPr>
            <a:solidFill>
              <a:srgbClr val="007367"/>
            </a:solidFill>
            <a:ln>
              <a:noFill/>
            </a:ln>
            <a:effectLst/>
          </c:spPr>
          <c:invertIfNegative val="0"/>
          <c:cat>
            <c:numRef>
              <c:f>Sheet1!$B$4:$B$18</c:f>
              <c:numCache>
                <c:formatCode>mmm\-yy</c:formatCode>
                <c:ptCount val="15"/>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pt idx="13">
                  <c:v>44927</c:v>
                </c:pt>
                <c:pt idx="14">
                  <c:v>44958</c:v>
                </c:pt>
              </c:numCache>
            </c:numRef>
          </c:cat>
          <c:val>
            <c:numRef>
              <c:f>Sheet1!$C$4:$C$18</c:f>
              <c:numCache>
                <c:formatCode>General</c:formatCode>
                <c:ptCount val="15"/>
                <c:pt idx="0">
                  <c:v>1.17</c:v>
                </c:pt>
                <c:pt idx="1">
                  <c:v>1.18</c:v>
                </c:pt>
                <c:pt idx="2">
                  <c:v>1.1599999999999999</c:v>
                </c:pt>
                <c:pt idx="3">
                  <c:v>1.04</c:v>
                </c:pt>
                <c:pt idx="4">
                  <c:v>1.0449999999999999</c:v>
                </c:pt>
                <c:pt idx="5">
                  <c:v>1.05</c:v>
                </c:pt>
                <c:pt idx="6">
                  <c:v>1.03</c:v>
                </c:pt>
                <c:pt idx="7">
                  <c:v>0.98</c:v>
                </c:pt>
                <c:pt idx="8">
                  <c:v>0.98</c:v>
                </c:pt>
                <c:pt idx="9">
                  <c:v>1.1200000000000001</c:v>
                </c:pt>
                <c:pt idx="10">
                  <c:v>1.07</c:v>
                </c:pt>
                <c:pt idx="11">
                  <c:v>1</c:v>
                </c:pt>
                <c:pt idx="12">
                  <c:v>0.87</c:v>
                </c:pt>
                <c:pt idx="13">
                  <c:v>0.94</c:v>
                </c:pt>
                <c:pt idx="14">
                  <c:v>0.99</c:v>
                </c:pt>
              </c:numCache>
            </c:numRef>
          </c:val>
          <c:extLst>
            <c:ext xmlns:c16="http://schemas.microsoft.com/office/drawing/2014/chart" uri="{C3380CC4-5D6E-409C-BE32-E72D297353CC}">
              <c16:uniqueId val="{00000000-F1F5-4BBB-AFEA-94890F2F2662}"/>
            </c:ext>
          </c:extLst>
        </c:ser>
        <c:dLbls>
          <c:showLegendKey val="0"/>
          <c:showVal val="0"/>
          <c:showCatName val="0"/>
          <c:showSerName val="0"/>
          <c:showPercent val="0"/>
          <c:showBubbleSize val="0"/>
        </c:dLbls>
        <c:gapWidth val="219"/>
        <c:overlap val="-27"/>
        <c:axId val="710891343"/>
        <c:axId val="710892175"/>
      </c:barChart>
      <c:dateAx>
        <c:axId val="710891343"/>
        <c:scaling>
          <c:orientation val="minMax"/>
        </c:scaling>
        <c:delete val="0"/>
        <c:axPos val="b"/>
        <c:numFmt formatCode="[$-409]mmm\.yy;@" sourceLinked="0"/>
        <c:majorTickMark val="in"/>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710892175"/>
        <c:crossesAt val="1"/>
        <c:auto val="1"/>
        <c:lblOffset val="100"/>
        <c:baseTimeUnit val="months"/>
      </c:dateAx>
      <c:valAx>
        <c:axId val="710892175"/>
        <c:scaling>
          <c:orientation val="minMax"/>
          <c:max val="1.3"/>
          <c:min val="0.8"/>
        </c:scaling>
        <c:delete val="0"/>
        <c:axPos val="l"/>
        <c:majorGridlines>
          <c:spPr>
            <a:ln w="9525" cap="flat" cmpd="sng" algn="ctr">
              <a:noFill/>
              <a:round/>
            </a:ln>
            <a:effectLst/>
          </c:spPr>
        </c:majorGridlines>
        <c:numFmt formatCode="#,##0.00"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710891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9857762173738"/>
          <c:y val="6.4503712966245005E-2"/>
          <c:w val="0.7821170935286027"/>
          <c:h val="0.70582016151345039"/>
        </c:manualLayout>
      </c:layout>
      <c:lineChart>
        <c:grouping val="standard"/>
        <c:varyColors val="0"/>
        <c:ser>
          <c:idx val="0"/>
          <c:order val="0"/>
          <c:tx>
            <c:v>Machinery (LHS)</c:v>
          </c:tx>
          <c:spPr>
            <a:ln w="28575" cap="rnd">
              <a:solidFill>
                <a:srgbClr val="007367"/>
              </a:solidFill>
              <a:round/>
            </a:ln>
            <a:effectLst/>
          </c:spPr>
          <c:marker>
            <c:symbol val="none"/>
          </c:marker>
          <c:cat>
            <c:numRef>
              <c:f>Sheet1!$A$106:$A$132</c:f>
              <c:numCache>
                <c:formatCode>[$-409]mmm\-yy;@</c:formatCode>
                <c:ptCount val="27"/>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numCache>
            </c:numRef>
          </c:cat>
          <c:val>
            <c:numRef>
              <c:f>Sheet1!$H$107:$H$132</c:f>
              <c:numCache>
                <c:formatCode>General</c:formatCode>
                <c:ptCount val="26"/>
                <c:pt idx="0">
                  <c:v>96.8</c:v>
                </c:pt>
                <c:pt idx="1">
                  <c:v>97</c:v>
                </c:pt>
                <c:pt idx="2">
                  <c:v>97.5</c:v>
                </c:pt>
                <c:pt idx="3">
                  <c:v>97.4</c:v>
                </c:pt>
                <c:pt idx="4">
                  <c:v>97.6</c:v>
                </c:pt>
                <c:pt idx="5">
                  <c:v>97.6</c:v>
                </c:pt>
                <c:pt idx="6">
                  <c:v>98.4</c:v>
                </c:pt>
                <c:pt idx="7">
                  <c:v>98.5</c:v>
                </c:pt>
                <c:pt idx="8">
                  <c:v>98.5</c:v>
                </c:pt>
                <c:pt idx="9">
                  <c:v>98.7</c:v>
                </c:pt>
                <c:pt idx="10">
                  <c:v>99.3</c:v>
                </c:pt>
                <c:pt idx="11">
                  <c:v>100.2</c:v>
                </c:pt>
                <c:pt idx="12">
                  <c:v>101.3</c:v>
                </c:pt>
                <c:pt idx="13">
                  <c:v>102.1</c:v>
                </c:pt>
                <c:pt idx="14">
                  <c:v>102.6</c:v>
                </c:pt>
                <c:pt idx="15">
                  <c:v>102.9</c:v>
                </c:pt>
                <c:pt idx="16">
                  <c:v>104.5</c:v>
                </c:pt>
                <c:pt idx="17">
                  <c:v>105.9</c:v>
                </c:pt>
                <c:pt idx="18">
                  <c:v>106.7</c:v>
                </c:pt>
                <c:pt idx="19">
                  <c:v>107.2</c:v>
                </c:pt>
                <c:pt idx="20">
                  <c:v>106.9</c:v>
                </c:pt>
                <c:pt idx="21">
                  <c:v>107</c:v>
                </c:pt>
                <c:pt idx="22">
                  <c:v>106.9</c:v>
                </c:pt>
                <c:pt idx="23">
                  <c:v>107</c:v>
                </c:pt>
                <c:pt idx="24">
                  <c:v>107</c:v>
                </c:pt>
                <c:pt idx="25">
                  <c:v>107</c:v>
                </c:pt>
              </c:numCache>
            </c:numRef>
          </c:val>
          <c:smooth val="0"/>
          <c:extLst>
            <c:ext xmlns:c16="http://schemas.microsoft.com/office/drawing/2014/chart" uri="{C3380CC4-5D6E-409C-BE32-E72D297353CC}">
              <c16:uniqueId val="{00000000-29CB-4166-913D-41FEC02A65C3}"/>
            </c:ext>
          </c:extLst>
        </c:ser>
        <c:dLbls>
          <c:showLegendKey val="0"/>
          <c:showVal val="0"/>
          <c:showCatName val="0"/>
          <c:showSerName val="0"/>
          <c:showPercent val="0"/>
          <c:showBubbleSize val="0"/>
        </c:dLbls>
        <c:marker val="1"/>
        <c:smooth val="0"/>
        <c:axId val="1616905696"/>
        <c:axId val="1"/>
      </c:lineChart>
      <c:lineChart>
        <c:grouping val="standard"/>
        <c:varyColors val="0"/>
        <c:ser>
          <c:idx val="1"/>
          <c:order val="1"/>
          <c:tx>
            <c:v>Computer and electronics (RHS)</c:v>
          </c:tx>
          <c:spPr>
            <a:ln w="28575" cap="rnd">
              <a:solidFill>
                <a:srgbClr val="C00000"/>
              </a:solidFill>
              <a:round/>
            </a:ln>
            <a:effectLst/>
          </c:spPr>
          <c:marker>
            <c:symbol val="none"/>
          </c:marker>
          <c:cat>
            <c:numRef>
              <c:f>Sheet1!$A$106:$A$132</c:f>
              <c:numCache>
                <c:formatCode>[$-409]mmm\-yy;@</c:formatCode>
                <c:ptCount val="27"/>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numCache>
            </c:numRef>
          </c:cat>
          <c:val>
            <c:numRef>
              <c:f>Sheet1!$N$107:$N$132</c:f>
              <c:numCache>
                <c:formatCode>General</c:formatCode>
                <c:ptCount val="26"/>
                <c:pt idx="0">
                  <c:v>84.5</c:v>
                </c:pt>
                <c:pt idx="1">
                  <c:v>84.3</c:v>
                </c:pt>
                <c:pt idx="2">
                  <c:v>84.6</c:v>
                </c:pt>
                <c:pt idx="3">
                  <c:v>85.2</c:v>
                </c:pt>
                <c:pt idx="4">
                  <c:v>85.6</c:v>
                </c:pt>
                <c:pt idx="5">
                  <c:v>85.8</c:v>
                </c:pt>
                <c:pt idx="6">
                  <c:v>86.3</c:v>
                </c:pt>
                <c:pt idx="7">
                  <c:v>86.9</c:v>
                </c:pt>
                <c:pt idx="8">
                  <c:v>87.1</c:v>
                </c:pt>
                <c:pt idx="9">
                  <c:v>87.2</c:v>
                </c:pt>
                <c:pt idx="10">
                  <c:v>87.3</c:v>
                </c:pt>
                <c:pt idx="11">
                  <c:v>88.1</c:v>
                </c:pt>
                <c:pt idx="12">
                  <c:v>88.3</c:v>
                </c:pt>
                <c:pt idx="13">
                  <c:v>88.5</c:v>
                </c:pt>
                <c:pt idx="14">
                  <c:v>88.7</c:v>
                </c:pt>
                <c:pt idx="15">
                  <c:v>88.7</c:v>
                </c:pt>
                <c:pt idx="16">
                  <c:v>88.9</c:v>
                </c:pt>
                <c:pt idx="17">
                  <c:v>89.3</c:v>
                </c:pt>
                <c:pt idx="18">
                  <c:v>88.7</c:v>
                </c:pt>
                <c:pt idx="19">
                  <c:v>87.4</c:v>
                </c:pt>
                <c:pt idx="20">
                  <c:v>87.8</c:v>
                </c:pt>
                <c:pt idx="21">
                  <c:v>87.6</c:v>
                </c:pt>
                <c:pt idx="22">
                  <c:v>87.5</c:v>
                </c:pt>
                <c:pt idx="23">
                  <c:v>84.9</c:v>
                </c:pt>
                <c:pt idx="24">
                  <c:v>84.8</c:v>
                </c:pt>
                <c:pt idx="25">
                  <c:v>86.4</c:v>
                </c:pt>
              </c:numCache>
            </c:numRef>
          </c:val>
          <c:smooth val="0"/>
          <c:extLst>
            <c:ext xmlns:c16="http://schemas.microsoft.com/office/drawing/2014/chart" uri="{C3380CC4-5D6E-409C-BE32-E72D297353CC}">
              <c16:uniqueId val="{00000001-29CB-4166-913D-41FEC02A65C3}"/>
            </c:ext>
          </c:extLst>
        </c:ser>
        <c:dLbls>
          <c:showLegendKey val="0"/>
          <c:showVal val="0"/>
          <c:showCatName val="0"/>
          <c:showSerName val="0"/>
          <c:showPercent val="0"/>
          <c:showBubbleSize val="0"/>
        </c:dLbls>
        <c:marker val="1"/>
        <c:smooth val="0"/>
        <c:axId val="3"/>
        <c:axId val="4"/>
      </c:lineChart>
      <c:dateAx>
        <c:axId val="1616905696"/>
        <c:scaling>
          <c:orientation val="minMax"/>
        </c:scaling>
        <c:delete val="0"/>
        <c:axPos val="b"/>
        <c:numFmt formatCode="[$-409]mmm\.yy;@" sourceLinked="0"/>
        <c:majorTickMark val="none"/>
        <c:minorTickMark val="none"/>
        <c:tickLblPos val="nextTo"/>
        <c:spPr>
          <a:noFill/>
          <a:ln w="9525" cap="flat" cmpd="sng" algn="ctr">
            <a:solidFill>
              <a:sysClr val="windowText" lastClr="000000"/>
            </a:solidFill>
            <a:round/>
          </a:ln>
          <a:effectLst/>
        </c:spPr>
        <c:txPr>
          <a:bodyPr rot="-5400000" vert="horz"/>
          <a:lstStyle/>
          <a:p>
            <a:pPr>
              <a:defRPr sz="1400" b="0" i="0" u="none" strike="noStrike" baseline="0">
                <a:solidFill>
                  <a:srgbClr val="000000"/>
                </a:solidFill>
                <a:latin typeface="Arial Narrow"/>
                <a:ea typeface="Arial Narrow"/>
                <a:cs typeface="Arial Narrow"/>
              </a:defRPr>
            </a:pPr>
            <a:endParaRPr lang="en-US"/>
          </a:p>
        </c:txPr>
        <c:crossAx val="1"/>
        <c:crosses val="autoZero"/>
        <c:auto val="1"/>
        <c:lblOffset val="100"/>
        <c:baseTimeUnit val="months"/>
      </c:dateAx>
      <c:valAx>
        <c:axId val="1"/>
        <c:scaling>
          <c:orientation val="minMax"/>
          <c:min val="95"/>
        </c:scaling>
        <c:delete val="0"/>
        <c:axPos val="l"/>
        <c:numFmt formatCode="General" sourceLinked="1"/>
        <c:majorTickMark val="in"/>
        <c:minorTickMark val="none"/>
        <c:tickLblPos val="nextTo"/>
        <c:spPr>
          <a:noFill/>
          <a:ln>
            <a:solidFill>
              <a:sysClr val="windowText" lastClr="000000"/>
            </a:solidFill>
          </a:ln>
          <a:effectLst/>
        </c:spPr>
        <c:txPr>
          <a:bodyPr rot="0" vert="horz"/>
          <a:lstStyle/>
          <a:p>
            <a:pPr>
              <a:defRPr sz="1400" b="0" i="0" u="none" strike="noStrike" baseline="0">
                <a:solidFill>
                  <a:srgbClr val="000000"/>
                </a:solidFill>
                <a:latin typeface="Arial Narrow"/>
                <a:ea typeface="Arial Narrow"/>
                <a:cs typeface="Arial Narrow"/>
              </a:defRPr>
            </a:pPr>
            <a:endParaRPr lang="en-US"/>
          </a:p>
        </c:txPr>
        <c:crossAx val="1616905696"/>
        <c:crosses val="autoZero"/>
        <c:crossBetween val="between"/>
      </c:valAx>
      <c:dateAx>
        <c:axId val="3"/>
        <c:scaling>
          <c:orientation val="minMax"/>
        </c:scaling>
        <c:delete val="1"/>
        <c:axPos val="b"/>
        <c:numFmt formatCode="[$-409]mmm\-yy;@" sourceLinked="1"/>
        <c:majorTickMark val="out"/>
        <c:minorTickMark val="none"/>
        <c:tickLblPos val="nextTo"/>
        <c:crossAx val="4"/>
        <c:crosses val="autoZero"/>
        <c:auto val="1"/>
        <c:lblOffset val="100"/>
        <c:baseTimeUnit val="months"/>
      </c:dateAx>
      <c:valAx>
        <c:axId val="4"/>
        <c:scaling>
          <c:orientation val="minMax"/>
          <c:min val="83"/>
        </c:scaling>
        <c:delete val="0"/>
        <c:axPos val="r"/>
        <c:numFmt formatCode="General" sourceLinked="1"/>
        <c:majorTickMark val="out"/>
        <c:minorTickMark val="none"/>
        <c:tickLblPos val="nextTo"/>
        <c:spPr>
          <a:noFill/>
          <a:ln>
            <a:solidFill>
              <a:sysClr val="windowText" lastClr="000000"/>
            </a:solidFill>
          </a:ln>
          <a:effectLst/>
        </c:spPr>
        <c:txPr>
          <a:bodyPr rot="0" vert="horz"/>
          <a:lstStyle/>
          <a:p>
            <a:pPr>
              <a:defRPr sz="1400" b="0" i="0" u="none" strike="noStrike" baseline="0">
                <a:solidFill>
                  <a:srgbClr val="000000"/>
                </a:solidFill>
                <a:latin typeface="Arial Narrow"/>
                <a:ea typeface="Arial Narrow"/>
                <a:cs typeface="Arial Narrow"/>
              </a:defRPr>
            </a:pPr>
            <a:endParaRPr lang="en-US"/>
          </a:p>
        </c:txPr>
        <c:crossAx val="3"/>
        <c:crosses val="max"/>
        <c:crossBetween val="between"/>
      </c:valAx>
      <c:spPr>
        <a:noFill/>
        <a:ln w="25400">
          <a:noFill/>
        </a:ln>
      </c:spPr>
    </c:plotArea>
    <c:legend>
      <c:legendPos val="r"/>
      <c:layout>
        <c:manualLayout>
          <c:xMode val="edge"/>
          <c:yMode val="edge"/>
          <c:x val="0.13377073380114451"/>
          <c:y val="3.0020005130530626E-3"/>
          <c:w val="0.68427786949683456"/>
          <c:h val="0.13018155283732627"/>
        </c:manualLayout>
      </c:layout>
      <c:overlay val="0"/>
      <c:spPr>
        <a:noFill/>
        <a:ln w="25400">
          <a:noFill/>
        </a:ln>
      </c:spPr>
      <c:txPr>
        <a:bodyPr/>
        <a:lstStyle/>
        <a:p>
          <a:pPr>
            <a:defRPr sz="1285" b="0" i="0" u="none" strike="noStrike" baseline="0">
              <a:solidFill>
                <a:srgbClr val="000000"/>
              </a:solidFill>
              <a:latin typeface="Arial Narrow"/>
              <a:ea typeface="Arial Narrow"/>
              <a:cs typeface="Arial Narrow"/>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80" b="0" i="0" u="none" strike="noStrike" kern="1200" spc="0" baseline="0">
                <a:solidFill>
                  <a:srgbClr val="007367"/>
                </a:solidFill>
                <a:latin typeface="Arial Narrow" panose="020B0606020202030204" pitchFamily="34" charset="0"/>
                <a:ea typeface="+mn-ea"/>
                <a:cs typeface="+mn-cs"/>
              </a:defRPr>
            </a:pPr>
            <a:r>
              <a:rPr lang="en-US" sz="1600" b="1">
                <a:solidFill>
                  <a:sysClr val="windowText" lastClr="000000"/>
                </a:solidFill>
              </a:rPr>
              <a:t>Exchange</a:t>
            </a:r>
            <a:r>
              <a:rPr lang="en-US" sz="1600" b="1" baseline="0">
                <a:solidFill>
                  <a:sysClr val="windowText" lastClr="000000"/>
                </a:solidFill>
              </a:rPr>
              <a:t> Rate Pass-through into Inflation</a:t>
            </a:r>
            <a:endParaRPr lang="en-US" sz="1600" b="1">
              <a:solidFill>
                <a:sysClr val="windowText" lastClr="000000"/>
              </a:solidFill>
            </a:endParaRPr>
          </a:p>
          <a:p>
            <a:pPr algn="l">
              <a:defRPr>
                <a:solidFill>
                  <a:srgbClr val="007367"/>
                </a:solidFill>
              </a:defRPr>
            </a:pPr>
            <a:r>
              <a:rPr lang="en-US" sz="1400" i="1">
                <a:solidFill>
                  <a:sysClr val="windowText" lastClr="000000"/>
                </a:solidFill>
              </a:rPr>
              <a:t>(Impulse responses at 1-year horizon, percentage points)</a:t>
            </a:r>
          </a:p>
        </c:rich>
      </c:tx>
      <c:layout>
        <c:manualLayout>
          <c:xMode val="edge"/>
          <c:yMode val="edge"/>
          <c:x val="7.9723766205556084E-3"/>
          <c:y val="1.6519321866128719E-3"/>
        </c:manualLayout>
      </c:layout>
      <c:overlay val="0"/>
      <c:spPr>
        <a:noFill/>
        <a:ln>
          <a:noFill/>
        </a:ln>
        <a:effectLst/>
      </c:spPr>
      <c:txPr>
        <a:bodyPr rot="0" spcFirstLastPara="1" vertOverflow="ellipsis" vert="horz" wrap="square" anchor="ctr" anchorCtr="1"/>
        <a:lstStyle/>
        <a:p>
          <a:pPr algn="l">
            <a:defRPr sz="1680" b="0" i="0" u="none" strike="noStrike" kern="1200" spc="0" baseline="0">
              <a:solidFill>
                <a:srgbClr val="007367"/>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9.0897789640789831E-2"/>
          <c:y val="0.15440374428081538"/>
          <c:w val="0.90190164625035385"/>
          <c:h val="0.51571351621509265"/>
        </c:manualLayout>
      </c:layout>
      <c:lineChart>
        <c:grouping val="standard"/>
        <c:varyColors val="0"/>
        <c:ser>
          <c:idx val="0"/>
          <c:order val="0"/>
          <c:spPr>
            <a:ln w="28575" cap="rnd">
              <a:noFill/>
              <a:round/>
            </a:ln>
            <a:effectLst/>
          </c:spPr>
          <c:marker>
            <c:symbol val="triangle"/>
            <c:size val="9"/>
            <c:spPr>
              <a:solidFill>
                <a:srgbClr val="007367"/>
              </a:solidFill>
              <a:ln w="9525">
                <a:solidFill>
                  <a:schemeClr val="tx1"/>
                </a:solidFill>
              </a:ln>
              <a:effectLst/>
            </c:spPr>
          </c:marker>
          <c:cat>
            <c:multiLvlStrRef>
              <c:f>Chart_REO!$C$1:$I$2</c:f>
              <c:multiLvlStrCache>
                <c:ptCount val="7"/>
                <c:lvl>
                  <c:pt idx="0">
                    <c:v>Avg.</c:v>
                  </c:pt>
                  <c:pt idx="1">
                    <c:v>Asia</c:v>
                  </c:pt>
                  <c:pt idx="2">
                    <c:v>ROW</c:v>
                  </c:pt>
                  <c:pt idx="3">
                    <c:v>Low</c:v>
                  </c:pt>
                  <c:pt idx="4">
                    <c:v>High</c:v>
                  </c:pt>
                  <c:pt idx="5">
                    <c:v>Low</c:v>
                  </c:pt>
                  <c:pt idx="6">
                    <c:v>High</c:v>
                  </c:pt>
                </c:lvl>
                <c:lvl>
                  <c:pt idx="1">
                    <c:v>Region</c:v>
                  </c:pt>
                  <c:pt idx="3">
                    <c:v>Level of Inflation</c:v>
                  </c:pt>
                  <c:pt idx="5">
                    <c:v>Uncertainty</c:v>
                  </c:pt>
                </c:lvl>
              </c:multiLvlStrCache>
            </c:multiLvlStrRef>
          </c:cat>
          <c:val>
            <c:numRef>
              <c:f>Chart_REO!$C$3:$I$3</c:f>
              <c:numCache>
                <c:formatCode>General</c:formatCode>
                <c:ptCount val="7"/>
                <c:pt idx="0">
                  <c:v>0.15980549999999999</c:v>
                </c:pt>
                <c:pt idx="1">
                  <c:v>0.13450139999999999</c:v>
                </c:pt>
                <c:pt idx="2">
                  <c:v>0.19557869999999999</c:v>
                </c:pt>
                <c:pt idx="3">
                  <c:v>5.86437E-2</c:v>
                </c:pt>
                <c:pt idx="4">
                  <c:v>0.22904459999999999</c:v>
                </c:pt>
                <c:pt idx="5">
                  <c:v>0.1064884</c:v>
                </c:pt>
                <c:pt idx="6">
                  <c:v>0.2123979</c:v>
                </c:pt>
              </c:numCache>
            </c:numRef>
          </c:val>
          <c:smooth val="0"/>
          <c:extLst>
            <c:ext xmlns:c16="http://schemas.microsoft.com/office/drawing/2014/chart" uri="{C3380CC4-5D6E-409C-BE32-E72D297353CC}">
              <c16:uniqueId val="{00000000-DB56-442E-97BB-E394FEA7E1C1}"/>
            </c:ext>
          </c:extLst>
        </c:ser>
        <c:ser>
          <c:idx val="1"/>
          <c:order val="1"/>
          <c:spPr>
            <a:ln w="28575" cap="rnd">
              <a:noFill/>
              <a:round/>
            </a:ln>
            <a:effectLst/>
          </c:spPr>
          <c:marker>
            <c:symbol val="circle"/>
            <c:size val="5"/>
            <c:spPr>
              <a:noFill/>
              <a:ln w="9525">
                <a:noFill/>
              </a:ln>
              <a:effectLst/>
            </c:spPr>
          </c:marker>
          <c:cat>
            <c:multiLvlStrRef>
              <c:f>Chart_REO!$C$1:$I$2</c:f>
              <c:multiLvlStrCache>
                <c:ptCount val="7"/>
                <c:lvl>
                  <c:pt idx="0">
                    <c:v>Avg.</c:v>
                  </c:pt>
                  <c:pt idx="1">
                    <c:v>Asia</c:v>
                  </c:pt>
                  <c:pt idx="2">
                    <c:v>ROW</c:v>
                  </c:pt>
                  <c:pt idx="3">
                    <c:v>Low</c:v>
                  </c:pt>
                  <c:pt idx="4">
                    <c:v>High</c:v>
                  </c:pt>
                  <c:pt idx="5">
                    <c:v>Low</c:v>
                  </c:pt>
                  <c:pt idx="6">
                    <c:v>High</c:v>
                  </c:pt>
                </c:lvl>
                <c:lvl>
                  <c:pt idx="1">
                    <c:v>Region</c:v>
                  </c:pt>
                  <c:pt idx="3">
                    <c:v>Level of Inflation</c:v>
                  </c:pt>
                  <c:pt idx="5">
                    <c:v>Uncertainty</c:v>
                  </c:pt>
                </c:lvl>
              </c:multiLvlStrCache>
            </c:multiLvlStrRef>
          </c:cat>
          <c:val>
            <c:numRef>
              <c:f>Chart_REO!$C$4:$I$4</c:f>
              <c:numCache>
                <c:formatCode>General</c:formatCode>
                <c:ptCount val="7"/>
                <c:pt idx="0">
                  <c:v>0.12748379999999998</c:v>
                </c:pt>
                <c:pt idx="1">
                  <c:v>9.3242499999999992E-2</c:v>
                </c:pt>
                <c:pt idx="2">
                  <c:v>0.15212880000000001</c:v>
                </c:pt>
                <c:pt idx="3">
                  <c:v>3.9128900000000001E-2</c:v>
                </c:pt>
                <c:pt idx="4">
                  <c:v>0.18695049999999999</c:v>
                </c:pt>
                <c:pt idx="5">
                  <c:v>8.6939299999999997E-2</c:v>
                </c:pt>
                <c:pt idx="6">
                  <c:v>0.16358739999999999</c:v>
                </c:pt>
              </c:numCache>
            </c:numRef>
          </c:val>
          <c:smooth val="0"/>
          <c:extLst>
            <c:ext xmlns:c16="http://schemas.microsoft.com/office/drawing/2014/chart" uri="{C3380CC4-5D6E-409C-BE32-E72D297353CC}">
              <c16:uniqueId val="{00000001-DB56-442E-97BB-E394FEA7E1C1}"/>
            </c:ext>
          </c:extLst>
        </c:ser>
        <c:ser>
          <c:idx val="2"/>
          <c:order val="2"/>
          <c:spPr>
            <a:ln w="28575" cap="rnd">
              <a:noFill/>
              <a:round/>
            </a:ln>
            <a:effectLst/>
          </c:spPr>
          <c:marker>
            <c:symbol val="circle"/>
            <c:size val="5"/>
            <c:spPr>
              <a:noFill/>
              <a:ln w="9525">
                <a:noFill/>
              </a:ln>
              <a:effectLst/>
            </c:spPr>
          </c:marker>
          <c:cat>
            <c:multiLvlStrRef>
              <c:f>Chart_REO!$C$1:$I$2</c:f>
              <c:multiLvlStrCache>
                <c:ptCount val="7"/>
                <c:lvl>
                  <c:pt idx="0">
                    <c:v>Avg.</c:v>
                  </c:pt>
                  <c:pt idx="1">
                    <c:v>Asia</c:v>
                  </c:pt>
                  <c:pt idx="2">
                    <c:v>ROW</c:v>
                  </c:pt>
                  <c:pt idx="3">
                    <c:v>Low</c:v>
                  </c:pt>
                  <c:pt idx="4">
                    <c:v>High</c:v>
                  </c:pt>
                  <c:pt idx="5">
                    <c:v>Low</c:v>
                  </c:pt>
                  <c:pt idx="6">
                    <c:v>High</c:v>
                  </c:pt>
                </c:lvl>
                <c:lvl>
                  <c:pt idx="1">
                    <c:v>Region</c:v>
                  </c:pt>
                  <c:pt idx="3">
                    <c:v>Level of Inflation</c:v>
                  </c:pt>
                  <c:pt idx="5">
                    <c:v>Uncertainty</c:v>
                  </c:pt>
                </c:lvl>
              </c:multiLvlStrCache>
            </c:multiLvlStrRef>
          </c:cat>
          <c:val>
            <c:numRef>
              <c:f>Chart_REO!$C$5:$I$5</c:f>
              <c:numCache>
                <c:formatCode>General</c:formatCode>
                <c:ptCount val="7"/>
                <c:pt idx="0">
                  <c:v>0.1921272</c:v>
                </c:pt>
                <c:pt idx="1">
                  <c:v>0.17576029999999998</c:v>
                </c:pt>
                <c:pt idx="2">
                  <c:v>0.23902859999999998</c:v>
                </c:pt>
                <c:pt idx="3">
                  <c:v>7.8158499999999992E-2</c:v>
                </c:pt>
                <c:pt idx="4">
                  <c:v>0.27113870000000001</c:v>
                </c:pt>
                <c:pt idx="5">
                  <c:v>0.1260375</c:v>
                </c:pt>
                <c:pt idx="6">
                  <c:v>0.26120840000000001</c:v>
                </c:pt>
              </c:numCache>
            </c:numRef>
          </c:val>
          <c:smooth val="0"/>
          <c:extLst>
            <c:ext xmlns:c16="http://schemas.microsoft.com/office/drawing/2014/chart" uri="{C3380CC4-5D6E-409C-BE32-E72D297353CC}">
              <c16:uniqueId val="{00000002-DB56-442E-97BB-E394FEA7E1C1}"/>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headEnd type="diamond"/>
              <a:tailEnd type="diamond"/>
            </a:ln>
            <a:effectLst/>
          </c:spPr>
        </c:hiLowLines>
        <c:marker val="1"/>
        <c:smooth val="0"/>
        <c:axId val="440229455"/>
        <c:axId val="470355375"/>
      </c:lineChart>
      <c:lineChart>
        <c:grouping val="standard"/>
        <c:varyColors val="0"/>
        <c:ser>
          <c:idx val="3"/>
          <c:order val="3"/>
          <c:spPr>
            <a:ln w="25400" cap="rnd">
              <a:noFill/>
              <a:round/>
            </a:ln>
            <a:effectLst/>
          </c:spPr>
          <c:marker>
            <c:symbol val="triangle"/>
            <c:size val="9"/>
            <c:spPr>
              <a:solidFill>
                <a:srgbClr val="007367"/>
              </a:solidFill>
              <a:ln w="9525">
                <a:solidFill>
                  <a:schemeClr val="tx1"/>
                </a:solidFill>
              </a:ln>
              <a:effectLst/>
            </c:spPr>
          </c:marker>
          <c:cat>
            <c:multiLvlStrRef>
              <c:f>Chart_REO!$C$1:$I$2</c:f>
              <c:multiLvlStrCache>
                <c:ptCount val="7"/>
                <c:lvl>
                  <c:pt idx="0">
                    <c:v>Avg.</c:v>
                  </c:pt>
                  <c:pt idx="1">
                    <c:v>Asia</c:v>
                  </c:pt>
                  <c:pt idx="2">
                    <c:v>ROW</c:v>
                  </c:pt>
                  <c:pt idx="3">
                    <c:v>Low</c:v>
                  </c:pt>
                  <c:pt idx="4">
                    <c:v>High</c:v>
                  </c:pt>
                  <c:pt idx="5">
                    <c:v>Low</c:v>
                  </c:pt>
                  <c:pt idx="6">
                    <c:v>High</c:v>
                  </c:pt>
                </c:lvl>
                <c:lvl>
                  <c:pt idx="1">
                    <c:v>Region</c:v>
                  </c:pt>
                  <c:pt idx="3">
                    <c:v>Level of Inflation</c:v>
                  </c:pt>
                  <c:pt idx="5">
                    <c:v>Uncertainty</c:v>
                  </c:pt>
                </c:lvl>
              </c:multiLvlStrCache>
            </c:multiLvlStrRef>
          </c:cat>
          <c:val>
            <c:numRef>
              <c:f>Chart_REO!$C$6:$I$6</c:f>
              <c:numCache>
                <c:formatCode>General</c:formatCode>
                <c:ptCount val="7"/>
              </c:numCache>
            </c:numRef>
          </c:val>
          <c:smooth val="0"/>
          <c:extLst>
            <c:ext xmlns:c16="http://schemas.microsoft.com/office/drawing/2014/chart" uri="{C3380CC4-5D6E-409C-BE32-E72D297353CC}">
              <c16:uniqueId val="{00000003-DB56-442E-97BB-E394FEA7E1C1}"/>
            </c:ext>
          </c:extLst>
        </c:ser>
        <c:ser>
          <c:idx val="4"/>
          <c:order val="4"/>
          <c:spPr>
            <a:ln w="25400" cap="rnd">
              <a:noFill/>
              <a:round/>
            </a:ln>
            <a:effectLst/>
          </c:spPr>
          <c:marker>
            <c:symbol val="circle"/>
            <c:size val="5"/>
            <c:spPr>
              <a:noFill/>
              <a:ln w="9525">
                <a:noFill/>
              </a:ln>
              <a:effectLst/>
            </c:spPr>
          </c:marker>
          <c:cat>
            <c:multiLvlStrRef>
              <c:f>Chart_REO!$C$1:$I$2</c:f>
              <c:multiLvlStrCache>
                <c:ptCount val="7"/>
                <c:lvl>
                  <c:pt idx="0">
                    <c:v>Avg.</c:v>
                  </c:pt>
                  <c:pt idx="1">
                    <c:v>Asia</c:v>
                  </c:pt>
                  <c:pt idx="2">
                    <c:v>ROW</c:v>
                  </c:pt>
                  <c:pt idx="3">
                    <c:v>Low</c:v>
                  </c:pt>
                  <c:pt idx="4">
                    <c:v>High</c:v>
                  </c:pt>
                  <c:pt idx="5">
                    <c:v>Low</c:v>
                  </c:pt>
                  <c:pt idx="6">
                    <c:v>High</c:v>
                  </c:pt>
                </c:lvl>
                <c:lvl>
                  <c:pt idx="1">
                    <c:v>Region</c:v>
                  </c:pt>
                  <c:pt idx="3">
                    <c:v>Level of Inflation</c:v>
                  </c:pt>
                  <c:pt idx="5">
                    <c:v>Uncertainty</c:v>
                  </c:pt>
                </c:lvl>
              </c:multiLvlStrCache>
            </c:multiLvlStrRef>
          </c:cat>
          <c:val>
            <c:numRef>
              <c:f>Chart_REO!$C$7:$I$7</c:f>
              <c:numCache>
                <c:formatCode>General</c:formatCode>
                <c:ptCount val="7"/>
              </c:numCache>
            </c:numRef>
          </c:val>
          <c:smooth val="0"/>
          <c:extLst>
            <c:ext xmlns:c16="http://schemas.microsoft.com/office/drawing/2014/chart" uri="{C3380CC4-5D6E-409C-BE32-E72D297353CC}">
              <c16:uniqueId val="{00000004-DB56-442E-97BB-E394FEA7E1C1}"/>
            </c:ext>
          </c:extLst>
        </c:ser>
        <c:ser>
          <c:idx val="5"/>
          <c:order val="5"/>
          <c:spPr>
            <a:ln w="25400" cap="rnd">
              <a:noFill/>
              <a:round/>
            </a:ln>
            <a:effectLst/>
          </c:spPr>
          <c:marker>
            <c:symbol val="circle"/>
            <c:size val="5"/>
            <c:spPr>
              <a:noFill/>
              <a:ln w="9525">
                <a:noFill/>
              </a:ln>
              <a:effectLst/>
            </c:spPr>
          </c:marker>
          <c:cat>
            <c:multiLvlStrRef>
              <c:f>Chart_REO!$C$1:$I$2</c:f>
              <c:multiLvlStrCache>
                <c:ptCount val="7"/>
                <c:lvl>
                  <c:pt idx="0">
                    <c:v>Avg.</c:v>
                  </c:pt>
                  <c:pt idx="1">
                    <c:v>Asia</c:v>
                  </c:pt>
                  <c:pt idx="2">
                    <c:v>ROW</c:v>
                  </c:pt>
                  <c:pt idx="3">
                    <c:v>Low</c:v>
                  </c:pt>
                  <c:pt idx="4">
                    <c:v>High</c:v>
                  </c:pt>
                  <c:pt idx="5">
                    <c:v>Low</c:v>
                  </c:pt>
                  <c:pt idx="6">
                    <c:v>High</c:v>
                  </c:pt>
                </c:lvl>
                <c:lvl>
                  <c:pt idx="1">
                    <c:v>Region</c:v>
                  </c:pt>
                  <c:pt idx="3">
                    <c:v>Level of Inflation</c:v>
                  </c:pt>
                  <c:pt idx="5">
                    <c:v>Uncertainty</c:v>
                  </c:pt>
                </c:lvl>
              </c:multiLvlStrCache>
            </c:multiLvlStrRef>
          </c:cat>
          <c:val>
            <c:numRef>
              <c:f>Chart_REO!$C$8:$I$8</c:f>
              <c:numCache>
                <c:formatCode>General</c:formatCode>
                <c:ptCount val="7"/>
              </c:numCache>
            </c:numRef>
          </c:val>
          <c:smooth val="0"/>
          <c:extLst>
            <c:ext xmlns:c16="http://schemas.microsoft.com/office/drawing/2014/chart" uri="{C3380CC4-5D6E-409C-BE32-E72D297353CC}">
              <c16:uniqueId val="{00000005-DB56-442E-97BB-E394FEA7E1C1}"/>
            </c:ext>
          </c:extLst>
        </c:ser>
        <c:dLbls>
          <c:showLegendKey val="0"/>
          <c:showVal val="0"/>
          <c:showCatName val="0"/>
          <c:showSerName val="0"/>
          <c:showPercent val="0"/>
          <c:showBubbleSize val="0"/>
        </c:dLbls>
        <c:hiLowLines>
          <c:spPr>
            <a:ln w="9525" cap="flat" cmpd="sng" algn="ctr">
              <a:solidFill>
                <a:schemeClr val="tx1">
                  <a:alpha val="95000"/>
                </a:schemeClr>
              </a:solidFill>
              <a:round/>
              <a:headEnd type="diamond"/>
              <a:tailEnd type="diamond"/>
            </a:ln>
            <a:effectLst/>
          </c:spPr>
        </c:hiLowLines>
        <c:marker val="1"/>
        <c:smooth val="0"/>
        <c:axId val="154011743"/>
        <c:axId val="154009247"/>
      </c:lineChart>
      <c:catAx>
        <c:axId val="440229455"/>
        <c:scaling>
          <c:orientation val="minMax"/>
        </c:scaling>
        <c:delete val="0"/>
        <c:axPos val="b"/>
        <c:numFmt formatCode="General" sourceLinked="1"/>
        <c:majorTickMark val="in"/>
        <c:minorTickMark val="none"/>
        <c:tickLblPos val="low"/>
        <c:spPr>
          <a:noFill/>
          <a:ln w="3175" cap="flat" cmpd="sng" algn="ctr">
            <a:solidFill>
              <a:sysClr val="windowText" lastClr="000000"/>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470355375"/>
        <c:crosses val="autoZero"/>
        <c:auto val="1"/>
        <c:lblAlgn val="ctr"/>
        <c:lblOffset val="100"/>
        <c:noMultiLvlLbl val="0"/>
      </c:catAx>
      <c:valAx>
        <c:axId val="470355375"/>
        <c:scaling>
          <c:orientation val="minMax"/>
          <c:max val="0.30000000000000004"/>
          <c:min val="0"/>
        </c:scaling>
        <c:delete val="0"/>
        <c:axPos val="l"/>
        <c:majorGridlines>
          <c:spPr>
            <a:ln w="9525" cap="flat" cmpd="sng" algn="ctr">
              <a:noFill/>
              <a:round/>
            </a:ln>
            <a:effectLst/>
          </c:spPr>
        </c:majorGridlines>
        <c:numFmt formatCode="0.00" sourceLinked="0"/>
        <c:majorTickMark val="in"/>
        <c:minorTickMark val="none"/>
        <c:tickLblPos val="nextTo"/>
        <c:spPr>
          <a:noFill/>
          <a:ln w="3175">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440229455"/>
        <c:crosses val="autoZero"/>
        <c:crossBetween val="between"/>
        <c:majorUnit val="5.000000000000001E-2"/>
      </c:valAx>
      <c:valAx>
        <c:axId val="154009247"/>
        <c:scaling>
          <c:orientation val="minMax"/>
          <c:max val="50"/>
          <c:min val="-100"/>
        </c:scaling>
        <c:delete val="1"/>
        <c:axPos val="r"/>
        <c:numFmt formatCode="0" sourceLinked="0"/>
        <c:majorTickMark val="in"/>
        <c:minorTickMark val="none"/>
        <c:tickLblPos val="nextTo"/>
        <c:crossAx val="154011743"/>
        <c:crosses val="max"/>
        <c:crossBetween val="between"/>
        <c:majorUnit val="25"/>
      </c:valAx>
      <c:catAx>
        <c:axId val="154011743"/>
        <c:scaling>
          <c:orientation val="minMax"/>
        </c:scaling>
        <c:delete val="1"/>
        <c:axPos val="b"/>
        <c:numFmt formatCode="General" sourceLinked="1"/>
        <c:majorTickMark val="in"/>
        <c:minorTickMark val="none"/>
        <c:tickLblPos val="none"/>
        <c:crossAx val="15400924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600" b="1">
                <a:solidFill>
                  <a:schemeClr val="tx1"/>
                </a:solidFill>
                <a:latin typeface="Arial Narrow" panose="020B0606020202030204" pitchFamily="34" charset="0"/>
              </a:rPr>
              <a:t>Contributions to Headline Inflation</a:t>
            </a:r>
          </a:p>
          <a:p>
            <a:pPr algn="l">
              <a:defRPr/>
            </a:pPr>
            <a:r>
              <a:rPr lang="en-US" sz="1400" b="0" i="1">
                <a:solidFill>
                  <a:schemeClr val="tx1"/>
                </a:solidFill>
                <a:latin typeface="Arial Narrow" panose="020B0606020202030204" pitchFamily="34" charset="0"/>
              </a:rPr>
              <a:t>(Percent)</a:t>
            </a:r>
          </a:p>
        </c:rich>
      </c:tx>
      <c:layout>
        <c:manualLayout>
          <c:xMode val="edge"/>
          <c:yMode val="edge"/>
          <c:x val="1.3490196078431362E-2"/>
          <c:y val="1.024515184778631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679381802699398E-2"/>
          <c:y val="0.20074733932440064"/>
          <c:w val="0.93983460015997877"/>
          <c:h val="0.4763168073881805"/>
        </c:manualLayout>
      </c:layout>
      <c:barChart>
        <c:barDir val="col"/>
        <c:grouping val="stacked"/>
        <c:varyColors val="0"/>
        <c:ser>
          <c:idx val="0"/>
          <c:order val="0"/>
          <c:tx>
            <c:strRef>
              <c:f>groups_charts!$C$1</c:f>
              <c:strCache>
                <c:ptCount val="1"/>
                <c:pt idx="0">
                  <c:v>Food</c:v>
                </c:pt>
              </c:strCache>
            </c:strRef>
          </c:tx>
          <c:spPr>
            <a:solidFill>
              <a:srgbClr val="007367"/>
            </a:solidFill>
            <a:ln>
              <a:noFill/>
            </a:ln>
            <a:effectLst/>
          </c:spPr>
          <c:invertIfNegative val="0"/>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groups_charts!$C$2:$C$30</c:f>
              <c:numCache>
                <c:formatCode>0.0</c:formatCode>
                <c:ptCount val="29"/>
                <c:pt idx="0">
                  <c:v>2.1272542573788695</c:v>
                </c:pt>
                <c:pt idx="1">
                  <c:v>-0.34320816556163769</c:v>
                </c:pt>
                <c:pt idx="2">
                  <c:v>0.54584367566929415</c:v>
                </c:pt>
                <c:pt idx="3">
                  <c:v>0.75773082824182647</c:v>
                </c:pt>
                <c:pt idx="5">
                  <c:v>1.3211230039596558</c:v>
                </c:pt>
                <c:pt idx="6">
                  <c:v>0.80836236476898193</c:v>
                </c:pt>
                <c:pt idx="7">
                  <c:v>2.0465543270111084</c:v>
                </c:pt>
                <c:pt idx="8">
                  <c:v>2.3248560428619385</c:v>
                </c:pt>
                <c:pt idx="10">
                  <c:v>1.3714563846588135</c:v>
                </c:pt>
                <c:pt idx="11">
                  <c:v>1.4898477792739868</c:v>
                </c:pt>
                <c:pt idx="12">
                  <c:v>3.4480874538421631</c:v>
                </c:pt>
                <c:pt idx="13">
                  <c:v>4.1970319747924805</c:v>
                </c:pt>
                <c:pt idx="15">
                  <c:v>0.16934606432914734</c:v>
                </c:pt>
                <c:pt idx="16">
                  <c:v>5.7689700275659561E-2</c:v>
                </c:pt>
                <c:pt idx="17">
                  <c:v>1.3016588687896729</c:v>
                </c:pt>
                <c:pt idx="18">
                  <c:v>2.3512611389160156</c:v>
                </c:pt>
                <c:pt idx="20">
                  <c:v>0.62893873453140259</c:v>
                </c:pt>
                <c:pt idx="21">
                  <c:v>0.42406821250915527</c:v>
                </c:pt>
                <c:pt idx="22">
                  <c:v>1.1297657489776611</c:v>
                </c:pt>
                <c:pt idx="23">
                  <c:v>1.2977725267410278</c:v>
                </c:pt>
                <c:pt idx="25">
                  <c:v>0.23762340843677521</c:v>
                </c:pt>
                <c:pt idx="26">
                  <c:v>8.8422499597072601E-2</c:v>
                </c:pt>
                <c:pt idx="27">
                  <c:v>1.1685388088226318</c:v>
                </c:pt>
                <c:pt idx="28">
                  <c:v>1.9974842071533203</c:v>
                </c:pt>
              </c:numCache>
            </c:numRef>
          </c:val>
          <c:extLst>
            <c:ext xmlns:c16="http://schemas.microsoft.com/office/drawing/2014/chart" uri="{C3380CC4-5D6E-409C-BE32-E72D297353CC}">
              <c16:uniqueId val="{00000000-E51F-42A4-B2B5-7C0BA4FFB5C5}"/>
            </c:ext>
          </c:extLst>
        </c:ser>
        <c:ser>
          <c:idx val="1"/>
          <c:order val="1"/>
          <c:tx>
            <c:strRef>
              <c:f>groups_charts!$D$1</c:f>
              <c:strCache>
                <c:ptCount val="1"/>
                <c:pt idx="0">
                  <c:v>Energy/Fuel/Transport</c:v>
                </c:pt>
              </c:strCache>
            </c:strRef>
          </c:tx>
          <c:spPr>
            <a:solidFill>
              <a:schemeClr val="bg1">
                <a:lumMod val="65000"/>
              </a:schemeClr>
            </a:solidFill>
            <a:ln>
              <a:noFill/>
            </a:ln>
            <a:effectLst/>
          </c:spPr>
          <c:invertIfNegative val="0"/>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groups_charts!$D$2:$D$30</c:f>
              <c:numCache>
                <c:formatCode>0.0</c:formatCode>
                <c:ptCount val="29"/>
                <c:pt idx="0">
                  <c:v>-0.14515712946757625</c:v>
                </c:pt>
                <c:pt idx="1">
                  <c:v>0.59619150236235618</c:v>
                </c:pt>
                <c:pt idx="2">
                  <c:v>0.84237961453166177</c:v>
                </c:pt>
                <c:pt idx="3">
                  <c:v>0.14268105660323258</c:v>
                </c:pt>
                <c:pt idx="5">
                  <c:v>-9.9114373326301575E-2</c:v>
                </c:pt>
                <c:pt idx="6">
                  <c:v>0.31839165091514587</c:v>
                </c:pt>
                <c:pt idx="7">
                  <c:v>0.55463391542434692</c:v>
                </c:pt>
                <c:pt idx="8">
                  <c:v>0.38930004835128784</c:v>
                </c:pt>
                <c:pt idx="10">
                  <c:v>0.69764280319213867</c:v>
                </c:pt>
                <c:pt idx="11">
                  <c:v>1.4439599514007568</c:v>
                </c:pt>
                <c:pt idx="12">
                  <c:v>1.5285136699676514</c:v>
                </c:pt>
                <c:pt idx="13">
                  <c:v>1.4249780178070068</c:v>
                </c:pt>
                <c:pt idx="15">
                  <c:v>-0.23228278756141663</c:v>
                </c:pt>
                <c:pt idx="16">
                  <c:v>1.2632215395569801E-2</c:v>
                </c:pt>
                <c:pt idx="17">
                  <c:v>1.3051291704177856</c:v>
                </c:pt>
                <c:pt idx="18">
                  <c:v>0.16100998222827911</c:v>
                </c:pt>
                <c:pt idx="20">
                  <c:v>-0.11849530041217804</c:v>
                </c:pt>
                <c:pt idx="21">
                  <c:v>7.4173219501972198E-2</c:v>
                </c:pt>
                <c:pt idx="22">
                  <c:v>0.18358297646045685</c:v>
                </c:pt>
                <c:pt idx="23">
                  <c:v>0.30973440408706665</c:v>
                </c:pt>
                <c:pt idx="25">
                  <c:v>7.4147656559944153E-2</c:v>
                </c:pt>
                <c:pt idx="26">
                  <c:v>0.92046648263931274</c:v>
                </c:pt>
                <c:pt idx="27">
                  <c:v>3.008824348449707</c:v>
                </c:pt>
                <c:pt idx="28">
                  <c:v>2.0721023082733154</c:v>
                </c:pt>
              </c:numCache>
            </c:numRef>
          </c:val>
          <c:extLst>
            <c:ext xmlns:c16="http://schemas.microsoft.com/office/drawing/2014/chart" uri="{C3380CC4-5D6E-409C-BE32-E72D297353CC}">
              <c16:uniqueId val="{00000001-E51F-42A4-B2B5-7C0BA4FFB5C5}"/>
            </c:ext>
          </c:extLst>
        </c:ser>
        <c:ser>
          <c:idx val="2"/>
          <c:order val="2"/>
          <c:tx>
            <c:strRef>
              <c:f>groups_charts!$E$1</c:f>
              <c:strCache>
                <c:ptCount val="1"/>
                <c:pt idx="0">
                  <c:v>Other categories (core)</c:v>
                </c:pt>
              </c:strCache>
            </c:strRef>
          </c:tx>
          <c:spPr>
            <a:solidFill>
              <a:srgbClr val="C00000"/>
            </a:solidFill>
            <a:ln>
              <a:noFill/>
            </a:ln>
            <a:effectLst/>
          </c:spPr>
          <c:invertIfNegative val="0"/>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groups_charts!$E$2:$E$30</c:f>
              <c:numCache>
                <c:formatCode>0.0</c:formatCode>
                <c:ptCount val="29"/>
                <c:pt idx="0">
                  <c:v>0.54775348756649633</c:v>
                </c:pt>
                <c:pt idx="1">
                  <c:v>0.61717838009313275</c:v>
                </c:pt>
                <c:pt idx="2">
                  <c:v>0.49364371205543517</c:v>
                </c:pt>
                <c:pt idx="3">
                  <c:v>0.4251045247983869</c:v>
                </c:pt>
                <c:pt idx="5">
                  <c:v>0.53653711080551147</c:v>
                </c:pt>
                <c:pt idx="6">
                  <c:v>1.742348313331604</c:v>
                </c:pt>
                <c:pt idx="7">
                  <c:v>2.6339645385742188</c:v>
                </c:pt>
                <c:pt idx="8">
                  <c:v>2.7300436496734619</c:v>
                </c:pt>
                <c:pt idx="10">
                  <c:v>1.0528357028961182</c:v>
                </c:pt>
                <c:pt idx="11">
                  <c:v>2.3459112644195557</c:v>
                </c:pt>
                <c:pt idx="12">
                  <c:v>5.1130599975585938</c:v>
                </c:pt>
                <c:pt idx="13">
                  <c:v>6.1521816253662109</c:v>
                </c:pt>
                <c:pt idx="15">
                  <c:v>3.9616286754608154E-2</c:v>
                </c:pt>
                <c:pt idx="16">
                  <c:v>-0.30214494466781616</c:v>
                </c:pt>
                <c:pt idx="17">
                  <c:v>-0.10997863858938217</c:v>
                </c:pt>
                <c:pt idx="18">
                  <c:v>1.1303939819335938</c:v>
                </c:pt>
                <c:pt idx="20">
                  <c:v>2.7447042986750603E-2</c:v>
                </c:pt>
                <c:pt idx="21">
                  <c:v>1.6711896657943726</c:v>
                </c:pt>
                <c:pt idx="22">
                  <c:v>3.0902454853057861</c:v>
                </c:pt>
                <c:pt idx="23">
                  <c:v>2.6594982147216797</c:v>
                </c:pt>
                <c:pt idx="25">
                  <c:v>0.25320640206336975</c:v>
                </c:pt>
                <c:pt idx="26">
                  <c:v>1.4944965839385986</c:v>
                </c:pt>
                <c:pt idx="27">
                  <c:v>3.1909835338592529</c:v>
                </c:pt>
                <c:pt idx="28">
                  <c:v>3.0649821758270264</c:v>
                </c:pt>
              </c:numCache>
            </c:numRef>
          </c:val>
          <c:extLst>
            <c:ext xmlns:c16="http://schemas.microsoft.com/office/drawing/2014/chart" uri="{C3380CC4-5D6E-409C-BE32-E72D297353CC}">
              <c16:uniqueId val="{00000002-E51F-42A4-B2B5-7C0BA4FFB5C5}"/>
            </c:ext>
          </c:extLst>
        </c:ser>
        <c:dLbls>
          <c:showLegendKey val="0"/>
          <c:showVal val="0"/>
          <c:showCatName val="0"/>
          <c:showSerName val="0"/>
          <c:showPercent val="0"/>
          <c:showBubbleSize val="0"/>
        </c:dLbls>
        <c:gapWidth val="100"/>
        <c:overlap val="100"/>
        <c:axId val="281947648"/>
        <c:axId val="281948480"/>
      </c:barChart>
      <c:lineChart>
        <c:grouping val="standard"/>
        <c:varyColors val="0"/>
        <c:ser>
          <c:idx val="3"/>
          <c:order val="3"/>
          <c:tx>
            <c:strRef>
              <c:f>groups_charts!$F$1</c:f>
              <c:strCache>
                <c:ptCount val="1"/>
                <c:pt idx="0">
                  <c:v>Headline CPI</c:v>
                </c:pt>
              </c:strCache>
            </c:strRef>
          </c:tx>
          <c:spPr>
            <a:ln w="28575" cap="rnd">
              <a:solidFill>
                <a:schemeClr val="tx1"/>
              </a:solidFill>
              <a:round/>
            </a:ln>
            <a:effectLst/>
          </c:spPr>
          <c:marker>
            <c:symbol val="none"/>
          </c:marker>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groups_charts!$F$2:$F$30</c:f>
              <c:numCache>
                <c:formatCode>0.0</c:formatCode>
                <c:ptCount val="29"/>
                <c:pt idx="0">
                  <c:v>2.4871670040399252</c:v>
                </c:pt>
                <c:pt idx="1">
                  <c:v>0.85254973206772</c:v>
                </c:pt>
                <c:pt idx="2">
                  <c:v>2</c:v>
                </c:pt>
                <c:pt idx="3">
                  <c:v>1.325516409643446</c:v>
                </c:pt>
                <c:pt idx="5">
                  <c:v>1.7585457563400269</c:v>
                </c:pt>
                <c:pt idx="6">
                  <c:v>2.8691022396087646</c:v>
                </c:pt>
                <c:pt idx="7">
                  <c:v>5.2351527214050293</c:v>
                </c:pt>
                <c:pt idx="8">
                  <c:v>5.4441995620727539</c:v>
                </c:pt>
                <c:pt idx="10">
                  <c:v>3.1219348907470703</c:v>
                </c:pt>
                <c:pt idx="11">
                  <c:v>5.2797188758850098</c:v>
                </c:pt>
                <c:pt idx="12">
                  <c:v>10.08966064453125</c:v>
                </c:pt>
                <c:pt idx="13">
                  <c:v>11.774191856384277</c:v>
                </c:pt>
                <c:pt idx="15">
                  <c:v>-2.3320436477661133E-2</c:v>
                </c:pt>
                <c:pt idx="16">
                  <c:v>-0.23182302713394165</c:v>
                </c:pt>
                <c:pt idx="17">
                  <c:v>2.4968094825744629</c:v>
                </c:pt>
                <c:pt idx="18">
                  <c:v>3.6426651477813721</c:v>
                </c:pt>
                <c:pt idx="20">
                  <c:v>0.53789049386978149</c:v>
                </c:pt>
                <c:pt idx="21">
                  <c:v>2.169431209564209</c:v>
                </c:pt>
                <c:pt idx="22">
                  <c:v>4.4035940170288086</c:v>
                </c:pt>
                <c:pt idx="23">
                  <c:v>4.2670049667358398</c:v>
                </c:pt>
                <c:pt idx="25">
                  <c:v>0.56497746706008911</c:v>
                </c:pt>
                <c:pt idx="26">
                  <c:v>2.5033855438232422</c:v>
                </c:pt>
                <c:pt idx="27">
                  <c:v>7.3683466911315918</c:v>
                </c:pt>
                <c:pt idx="28">
                  <c:v>7.1345686912536621</c:v>
                </c:pt>
              </c:numCache>
            </c:numRef>
          </c:val>
          <c:smooth val="0"/>
          <c:extLst>
            <c:ext xmlns:c16="http://schemas.microsoft.com/office/drawing/2014/chart" uri="{C3380CC4-5D6E-409C-BE32-E72D297353CC}">
              <c16:uniqueId val="{00000003-E51F-42A4-B2B5-7C0BA4FFB5C5}"/>
            </c:ext>
          </c:extLst>
        </c:ser>
        <c:dLbls>
          <c:showLegendKey val="0"/>
          <c:showVal val="0"/>
          <c:showCatName val="0"/>
          <c:showSerName val="0"/>
          <c:showPercent val="0"/>
          <c:showBubbleSize val="0"/>
        </c:dLbls>
        <c:marker val="1"/>
        <c:smooth val="0"/>
        <c:axId val="281947648"/>
        <c:axId val="281948480"/>
      </c:lineChart>
      <c:catAx>
        <c:axId val="28194764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81948480"/>
        <c:crosses val="autoZero"/>
        <c:auto val="1"/>
        <c:lblAlgn val="ctr"/>
        <c:lblOffset val="100"/>
        <c:noMultiLvlLbl val="0"/>
      </c:catAx>
      <c:valAx>
        <c:axId val="281948480"/>
        <c:scaling>
          <c:orientation val="minMax"/>
          <c:min val="-2"/>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81947648"/>
        <c:crosses val="autoZero"/>
        <c:crossBetween val="between"/>
      </c:valAx>
      <c:spPr>
        <a:noFill/>
        <a:ln>
          <a:noFill/>
        </a:ln>
        <a:effectLst/>
      </c:spPr>
    </c:plotArea>
    <c:legend>
      <c:legendPos val="b"/>
      <c:layout>
        <c:manualLayout>
          <c:xMode val="edge"/>
          <c:yMode val="edge"/>
          <c:x val="0.55993775947982627"/>
          <c:y val="0.1259738886612011"/>
          <c:w val="0.39155950631171377"/>
          <c:h val="0.2131422321654658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8847549434807"/>
          <c:y val="0.14684016849230944"/>
          <c:w val="0.7902958245757129"/>
          <c:h val="0.68538017667828122"/>
        </c:manualLayout>
      </c:layout>
      <c:areaChart>
        <c:grouping val="stacked"/>
        <c:varyColors val="0"/>
        <c:ser>
          <c:idx val="0"/>
          <c:order val="0"/>
          <c:tx>
            <c:strRef>
              <c:f>Sheet1!$M$15</c:f>
              <c:strCache>
                <c:ptCount val="1"/>
                <c:pt idx="0">
                  <c:v>BoJ asset holdings (RHS)</c:v>
                </c:pt>
              </c:strCache>
            </c:strRef>
          </c:tx>
          <c:spPr>
            <a:solidFill>
              <a:srgbClr val="007367"/>
            </a:solidFill>
            <a:ln>
              <a:solidFill>
                <a:srgbClr val="007367"/>
              </a:solidFill>
            </a:ln>
            <a:effectLst/>
          </c:spPr>
          <c:cat>
            <c:numRef>
              <c:f>Sheet1!$L$16:$L$30</c:f>
              <c:numCache>
                <c:formatCode>yyyy\-mm\-dd</c:formatCode>
                <c:ptCount val="15"/>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numCache>
            </c:numRef>
          </c:cat>
          <c:val>
            <c:numRef>
              <c:f>Sheet1!$M$16:$M$30</c:f>
              <c:numCache>
                <c:formatCode>General</c:formatCode>
                <c:ptCount val="15"/>
                <c:pt idx="0">
                  <c:v>7251444</c:v>
                </c:pt>
                <c:pt idx="1">
                  <c:v>7305553</c:v>
                </c:pt>
                <c:pt idx="2">
                  <c:v>7362535</c:v>
                </c:pt>
                <c:pt idx="3">
                  <c:v>7386915</c:v>
                </c:pt>
                <c:pt idx="4">
                  <c:v>7364911</c:v>
                </c:pt>
                <c:pt idx="5">
                  <c:v>7327306</c:v>
                </c:pt>
                <c:pt idx="6">
                  <c:v>7253573</c:v>
                </c:pt>
                <c:pt idx="7">
                  <c:v>7092488</c:v>
                </c:pt>
                <c:pt idx="8">
                  <c:v>6857902</c:v>
                </c:pt>
                <c:pt idx="9">
                  <c:v>6959532</c:v>
                </c:pt>
                <c:pt idx="10">
                  <c:v>6998931</c:v>
                </c:pt>
                <c:pt idx="11">
                  <c:v>7039414</c:v>
                </c:pt>
                <c:pt idx="12">
                  <c:v>7337761</c:v>
                </c:pt>
                <c:pt idx="13">
                  <c:v>7395800</c:v>
                </c:pt>
                <c:pt idx="14">
                  <c:v>7348498</c:v>
                </c:pt>
              </c:numCache>
            </c:numRef>
          </c:val>
          <c:extLst>
            <c:ext xmlns:c16="http://schemas.microsoft.com/office/drawing/2014/chart" uri="{C3380CC4-5D6E-409C-BE32-E72D297353CC}">
              <c16:uniqueId val="{00000000-C473-43B8-8030-2E6C1D4739E8}"/>
            </c:ext>
          </c:extLst>
        </c:ser>
        <c:dLbls>
          <c:showLegendKey val="0"/>
          <c:showVal val="0"/>
          <c:showCatName val="0"/>
          <c:showSerName val="0"/>
          <c:showPercent val="0"/>
          <c:showBubbleSize val="0"/>
        </c:dLbls>
        <c:axId val="475547264"/>
        <c:axId val="475548512"/>
      </c:areaChart>
      <c:lineChart>
        <c:grouping val="standard"/>
        <c:varyColors val="0"/>
        <c:ser>
          <c:idx val="1"/>
          <c:order val="1"/>
          <c:tx>
            <c:strRef>
              <c:f>Sheet1!$N$15</c:f>
              <c:strCache>
                <c:ptCount val="1"/>
                <c:pt idx="0">
                  <c:v>JGB 10-year yield</c:v>
                </c:pt>
              </c:strCache>
            </c:strRef>
          </c:tx>
          <c:spPr>
            <a:ln w="28575" cap="rnd">
              <a:solidFill>
                <a:srgbClr val="C00000"/>
              </a:solidFill>
              <a:round/>
            </a:ln>
            <a:effectLst/>
          </c:spPr>
          <c:marker>
            <c:symbol val="none"/>
          </c:marker>
          <c:cat>
            <c:numRef>
              <c:f>Sheet1!$L$16:$L$30</c:f>
              <c:numCache>
                <c:formatCode>yyyy\-mm\-dd</c:formatCode>
                <c:ptCount val="15"/>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numCache>
            </c:numRef>
          </c:cat>
          <c:val>
            <c:numRef>
              <c:f>Sheet1!$N$16:$N$30</c:f>
              <c:numCache>
                <c:formatCode>0.00</c:formatCode>
                <c:ptCount val="15"/>
                <c:pt idx="0">
                  <c:v>0.17699999999999999</c:v>
                </c:pt>
                <c:pt idx="1">
                  <c:v>0.191</c:v>
                </c:pt>
                <c:pt idx="2">
                  <c:v>0.218</c:v>
                </c:pt>
                <c:pt idx="3">
                  <c:v>0.22</c:v>
                </c:pt>
                <c:pt idx="4">
                  <c:v>0.246</c:v>
                </c:pt>
                <c:pt idx="5">
                  <c:v>0.24199999999999999</c:v>
                </c:pt>
                <c:pt idx="6">
                  <c:v>0.185</c:v>
                </c:pt>
                <c:pt idx="7">
                  <c:v>0.23499999999999999</c:v>
                </c:pt>
                <c:pt idx="8">
                  <c:v>0.27700000000000002</c:v>
                </c:pt>
                <c:pt idx="9">
                  <c:v>0.253</c:v>
                </c:pt>
                <c:pt idx="10">
                  <c:v>0.27600000000000002</c:v>
                </c:pt>
                <c:pt idx="11">
                  <c:v>0.45400000000000001</c:v>
                </c:pt>
                <c:pt idx="12">
                  <c:v>0.51100000000000001</c:v>
                </c:pt>
                <c:pt idx="13">
                  <c:v>0.52400000000000002</c:v>
                </c:pt>
                <c:pt idx="14">
                  <c:v>0.38900000000000001</c:v>
                </c:pt>
              </c:numCache>
            </c:numRef>
          </c:val>
          <c:smooth val="0"/>
          <c:extLst>
            <c:ext xmlns:c16="http://schemas.microsoft.com/office/drawing/2014/chart" uri="{C3380CC4-5D6E-409C-BE32-E72D297353CC}">
              <c16:uniqueId val="{00000001-C473-43B8-8030-2E6C1D4739E8}"/>
            </c:ext>
          </c:extLst>
        </c:ser>
        <c:ser>
          <c:idx val="2"/>
          <c:order val="2"/>
          <c:tx>
            <c:strRef>
              <c:f>Sheet1!$O$15</c:f>
              <c:strCache>
                <c:ptCount val="1"/>
                <c:pt idx="0">
                  <c:v>BoJ yield cap </c:v>
                </c:pt>
              </c:strCache>
            </c:strRef>
          </c:tx>
          <c:spPr>
            <a:ln w="28575" cap="rnd">
              <a:solidFill>
                <a:sysClr val="windowText" lastClr="000000"/>
              </a:solidFill>
              <a:prstDash val="sysDash"/>
              <a:round/>
            </a:ln>
            <a:effectLst/>
          </c:spPr>
          <c:marker>
            <c:symbol val="none"/>
          </c:marker>
          <c:cat>
            <c:numRef>
              <c:f>Sheet1!$L$16:$L$30</c:f>
              <c:numCache>
                <c:formatCode>yyyy\-mm\-dd</c:formatCode>
                <c:ptCount val="15"/>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numCache>
            </c:numRef>
          </c:cat>
          <c:val>
            <c:numRef>
              <c:f>Sheet1!$O$16:$O$30</c:f>
              <c:numCache>
                <c:formatCode>General</c:formatCode>
                <c:ptCount val="15"/>
                <c:pt idx="0">
                  <c:v>0.25</c:v>
                </c:pt>
                <c:pt idx="1">
                  <c:v>0.25</c:v>
                </c:pt>
                <c:pt idx="2">
                  <c:v>0.25</c:v>
                </c:pt>
                <c:pt idx="3">
                  <c:v>0.25</c:v>
                </c:pt>
                <c:pt idx="4">
                  <c:v>0.25</c:v>
                </c:pt>
                <c:pt idx="5">
                  <c:v>0.25</c:v>
                </c:pt>
                <c:pt idx="6">
                  <c:v>0.25</c:v>
                </c:pt>
                <c:pt idx="7">
                  <c:v>0.25</c:v>
                </c:pt>
                <c:pt idx="8">
                  <c:v>0.25</c:v>
                </c:pt>
                <c:pt idx="9">
                  <c:v>0.25</c:v>
                </c:pt>
                <c:pt idx="10">
                  <c:v>0.25</c:v>
                </c:pt>
                <c:pt idx="12">
                  <c:v>0.5</c:v>
                </c:pt>
                <c:pt idx="13">
                  <c:v>0.5</c:v>
                </c:pt>
                <c:pt idx="14">
                  <c:v>0.5</c:v>
                </c:pt>
              </c:numCache>
            </c:numRef>
          </c:val>
          <c:smooth val="0"/>
          <c:extLst>
            <c:ext xmlns:c16="http://schemas.microsoft.com/office/drawing/2014/chart" uri="{C3380CC4-5D6E-409C-BE32-E72D297353CC}">
              <c16:uniqueId val="{00000002-C473-43B8-8030-2E6C1D4739E8}"/>
            </c:ext>
          </c:extLst>
        </c:ser>
        <c:dLbls>
          <c:showLegendKey val="0"/>
          <c:showVal val="0"/>
          <c:showCatName val="0"/>
          <c:showSerName val="0"/>
          <c:showPercent val="0"/>
          <c:showBubbleSize val="0"/>
        </c:dLbls>
        <c:marker val="1"/>
        <c:smooth val="0"/>
        <c:axId val="385249392"/>
        <c:axId val="385249808"/>
      </c:lineChart>
      <c:dateAx>
        <c:axId val="385249392"/>
        <c:scaling>
          <c:orientation val="minMax"/>
        </c:scaling>
        <c:delete val="0"/>
        <c:axPos val="b"/>
        <c:numFmt formatCode="[$-409]mmm\-yy;@"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385249808"/>
        <c:crosses val="autoZero"/>
        <c:auto val="1"/>
        <c:lblOffset val="100"/>
        <c:baseTimeUnit val="months"/>
      </c:dateAx>
      <c:valAx>
        <c:axId val="385249808"/>
        <c:scaling>
          <c:orientation val="minMax"/>
        </c:scaling>
        <c:delete val="0"/>
        <c:axPos val="l"/>
        <c:majorGridlines>
          <c:spPr>
            <a:ln w="9525" cap="flat" cmpd="sng" algn="ctr">
              <a:noFill/>
              <a:round/>
            </a:ln>
            <a:effectLst/>
          </c:spPr>
        </c:majorGridlines>
        <c:numFmt formatCode="0.00"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385249392"/>
        <c:crosses val="autoZero"/>
        <c:crossBetween val="midCat"/>
      </c:valAx>
      <c:valAx>
        <c:axId val="475548512"/>
        <c:scaling>
          <c:orientation val="minMax"/>
          <c:min val="6800000"/>
        </c:scaling>
        <c:delete val="0"/>
        <c:axPos val="r"/>
        <c:numFmt formatCode="0"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475547264"/>
        <c:crosses val="max"/>
        <c:crossBetween val="between"/>
        <c:dispUnits>
          <c:builtInUnit val="tenThousands"/>
        </c:dispUnits>
      </c:valAx>
      <c:dateAx>
        <c:axId val="475547264"/>
        <c:scaling>
          <c:orientation val="minMax"/>
        </c:scaling>
        <c:delete val="1"/>
        <c:axPos val="b"/>
        <c:numFmt formatCode="yyyy\-mm\-dd" sourceLinked="1"/>
        <c:majorTickMark val="out"/>
        <c:minorTickMark val="none"/>
        <c:tickLblPos val="nextTo"/>
        <c:crossAx val="475548512"/>
        <c:crosses val="autoZero"/>
        <c:auto val="1"/>
        <c:lblOffset val="100"/>
        <c:baseTimeUnit val="months"/>
        <c:majorUnit val="1"/>
        <c:minorUnit val="1"/>
      </c:dateAx>
      <c:spPr>
        <a:noFill/>
        <a:ln>
          <a:noFill/>
        </a:ln>
        <a:effectLst/>
      </c:spPr>
    </c:plotArea>
    <c:legend>
      <c:legendPos val="b"/>
      <c:layout>
        <c:manualLayout>
          <c:xMode val="edge"/>
          <c:yMode val="edge"/>
          <c:x val="0"/>
          <c:y val="2.5980220966627277E-2"/>
          <c:w val="0.98180799113258255"/>
          <c:h val="8.2819207162151867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0.7035</cdr:y>
    </cdr:from>
    <cdr:to>
      <cdr:x>1</cdr:x>
      <cdr:y>1</cdr:y>
    </cdr:to>
    <cdr:sp macro="" textlink="">
      <cdr:nvSpPr>
        <cdr:cNvPr id="2" name="Text Box 4">
          <a:extLst xmlns:a="http://schemas.openxmlformats.org/drawingml/2006/main">
            <a:ext uri="{FF2B5EF4-FFF2-40B4-BE49-F238E27FC236}">
              <a16:creationId xmlns:a16="http://schemas.microsoft.com/office/drawing/2014/main" id="{8E7A3608-4C6A-4505-8316-7B05CFBD5EB9}"/>
            </a:ext>
          </a:extLst>
        </cdr:cNvPr>
        <cdr:cNvSpPr txBox="1">
          <a:spLocks xmlns:a="http://schemas.openxmlformats.org/drawingml/2006/main" noChangeArrowheads="1"/>
        </cdr:cNvSpPr>
      </cdr:nvSpPr>
      <cdr:spPr bwMode="auto">
        <a:xfrm xmlns:a="http://schemas.openxmlformats.org/drawingml/2006/main">
          <a:off x="0" y="3570750"/>
          <a:ext cx="3643664" cy="15049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45720" tIns="36576"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200" b="0" i="0" u="none" strike="noStrike" baseline="0" dirty="0">
              <a:solidFill>
                <a:srgbClr val="000000"/>
              </a:solidFill>
              <a:latin typeface="Arial Narrow" panose="020B0606020202030204" pitchFamily="34" charset="0"/>
              <a:cs typeface="Arial"/>
            </a:rPr>
            <a:t>Sources: World Economic Outlook, Asia-Pacific Regional Economic Outlook October 2022 and IMF staff calculations. </a:t>
          </a:r>
        </a:p>
        <a:p xmlns:a="http://schemas.openxmlformats.org/drawingml/2006/main">
          <a:pPr algn="l" rtl="0">
            <a:defRPr sz="1000"/>
          </a:pPr>
          <a:r>
            <a:rPr lang="en-US" sz="1200" b="0" i="0" u="none" strike="noStrike" baseline="0" dirty="0">
              <a:solidFill>
                <a:srgbClr val="000000"/>
              </a:solidFill>
              <a:latin typeface="Arial Narrow" panose="020B0606020202030204" pitchFamily="34" charset="0"/>
              <a:cs typeface="Arial"/>
            </a:rPr>
            <a:t>Note: Diamonds represent mean response in Asia-Pacific countries (excluding China), lines are 68 percent confidence intervals. Shocks are scaled to be equivalent to China private investment (1 pp) and consumption (1.5 pp) growth forecast revision from October 2022 World Economic Outlook to April 2023 World Economic Outlook.</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0.92039</cdr:x>
      <cdr:y>0.13917</cdr:y>
    </cdr:to>
    <cdr:sp macro="" textlink="">
      <cdr:nvSpPr>
        <cdr:cNvPr id="2" name="TBTitle">
          <a:extLst xmlns:a="http://schemas.openxmlformats.org/drawingml/2006/main">
            <a:ext uri="{FF2B5EF4-FFF2-40B4-BE49-F238E27FC236}">
              <a16:creationId xmlns:a16="http://schemas.microsoft.com/office/drawing/2014/main" id="{00000000-0008-0000-0000-000002000000}"/>
            </a:ext>
          </a:extLst>
        </cdr:cNvPr>
        <cdr:cNvSpPr txBox="1">
          <a:spLocks xmlns:a="http://schemas.openxmlformats.org/drawingml/2006/main" noChangeArrowheads="1"/>
        </cdr:cNvSpPr>
      </cdr:nvSpPr>
      <cdr:spPr bwMode="auto">
        <a:xfrm xmlns:a="http://schemas.openxmlformats.org/drawingml/2006/main">
          <a:off x="0" y="0"/>
          <a:ext cx="5527182" cy="5764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4114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600" b="1" i="0" u="none" strike="noStrike" baseline="0" dirty="0">
              <a:solidFill>
                <a:sysClr val="windowText" lastClr="000000"/>
              </a:solidFill>
              <a:latin typeface="Arial Narrow" panose="020B0606020202030204" pitchFamily="34" charset="0"/>
              <a:cs typeface="Arial"/>
            </a:rPr>
            <a:t>Inflation and Policy Rate</a:t>
          </a:r>
        </a:p>
        <a:p xmlns:a="http://schemas.openxmlformats.org/drawingml/2006/main">
          <a:pPr algn="l" rtl="0">
            <a:defRPr sz="1000"/>
          </a:pPr>
          <a:r>
            <a:rPr lang="en-US" sz="1400" b="0" i="0" u="none" strike="noStrike" baseline="0" dirty="0">
              <a:solidFill>
                <a:sysClr val="windowText" lastClr="000000"/>
              </a:solidFill>
              <a:latin typeface="Arial Narrow" panose="020B0606020202030204" pitchFamily="34" charset="0"/>
              <a:cs typeface="Arial"/>
            </a:rPr>
            <a:t>(In percent)</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0.94618</cdr:y>
    </cdr:from>
    <cdr:to>
      <cdr:x>0.77431</cdr:x>
      <cdr:y>1</cdr:y>
    </cdr:to>
    <cdr:sp macro="" textlink="">
      <cdr:nvSpPr>
        <cdr:cNvPr id="2" name="TextBox 1">
          <a:extLst xmlns:a="http://schemas.openxmlformats.org/drawingml/2006/main">
            <a:ext uri="{FF2B5EF4-FFF2-40B4-BE49-F238E27FC236}">
              <a16:creationId xmlns:a16="http://schemas.microsoft.com/office/drawing/2014/main" id="{CEAA3110-A1B0-40F7-A476-3ABA84CE3887}"/>
            </a:ext>
          </a:extLst>
        </cdr:cNvPr>
        <cdr:cNvSpPr txBox="1"/>
      </cdr:nvSpPr>
      <cdr:spPr>
        <a:xfrm xmlns:a="http://schemas.openxmlformats.org/drawingml/2006/main">
          <a:off x="0" y="5191122"/>
          <a:ext cx="4248174" cy="2952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a:solidFill>
                <a:schemeClr val="tx1"/>
              </a:solidFill>
              <a:latin typeface="Arial Narrow" panose="020B0606020202030204" pitchFamily="34" charset="0"/>
            </a:rPr>
            <a:t>Source:</a:t>
          </a:r>
          <a:r>
            <a:rPr lang="en-US" sz="1200" baseline="0">
              <a:solidFill>
                <a:schemeClr val="tx1"/>
              </a:solidFill>
              <a:latin typeface="Arial Narrow" panose="020B0606020202030204" pitchFamily="34" charset="0"/>
            </a:rPr>
            <a:t> IMF </a:t>
          </a:r>
          <a:r>
            <a:rPr lang="en-US" sz="1200" i="1" baseline="0">
              <a:effectLst/>
              <a:latin typeface="Arial Narrow" panose="020B0606020202030204" pitchFamily="34" charset="0"/>
              <a:ea typeface="+mn-ea"/>
              <a:cs typeface="+mn-cs"/>
            </a:rPr>
            <a:t>World Economic Outlook </a:t>
          </a:r>
          <a:r>
            <a:rPr lang="en-US" sz="1200" baseline="0">
              <a:solidFill>
                <a:schemeClr val="tx1"/>
              </a:solidFill>
              <a:latin typeface="Arial Narrow" panose="020B0606020202030204" pitchFamily="34" charset="0"/>
            </a:rPr>
            <a:t>April 2023.</a:t>
          </a:r>
        </a:p>
        <a:p xmlns:a="http://schemas.openxmlformats.org/drawingml/2006/main">
          <a:endParaRPr lang="en-US" sz="1200">
            <a:solidFill>
              <a:schemeClr val="tx1"/>
            </a:solidFill>
            <a:latin typeface="Arial Narrow" panose="020B0606020202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0.00058</cdr:x>
      <cdr:y>0.93287</cdr:y>
    </cdr:from>
    <cdr:to>
      <cdr:x>0.67361</cdr:x>
      <cdr:y>0.98235</cdr:y>
    </cdr:to>
    <cdr:sp macro="" textlink="">
      <cdr:nvSpPr>
        <cdr:cNvPr id="2" name="TextBox 1">
          <a:extLst xmlns:a="http://schemas.openxmlformats.org/drawingml/2006/main">
            <a:ext uri="{FF2B5EF4-FFF2-40B4-BE49-F238E27FC236}">
              <a16:creationId xmlns:a16="http://schemas.microsoft.com/office/drawing/2014/main" id="{B06E6505-595D-4C0F-BACB-5858289D8710}"/>
            </a:ext>
          </a:extLst>
        </cdr:cNvPr>
        <cdr:cNvSpPr txBox="1"/>
      </cdr:nvSpPr>
      <cdr:spPr>
        <a:xfrm xmlns:a="http://schemas.openxmlformats.org/drawingml/2006/main">
          <a:off x="3182" y="5118098"/>
          <a:ext cx="3692518" cy="2714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Narrow" panose="020B0606020202030204" pitchFamily="34" charset="0"/>
            </a:rPr>
            <a:t>Sources: World</a:t>
          </a:r>
          <a:r>
            <a:rPr lang="en-US" sz="1200" baseline="0" dirty="0">
              <a:latin typeface="Arial Narrow" panose="020B0606020202030204" pitchFamily="34" charset="0"/>
            </a:rPr>
            <a:t> Economic Outlook and IMF staff calculations.</a:t>
          </a:r>
          <a:endParaRPr lang="en-US" sz="1200" dirty="0">
            <a:latin typeface="Arial Narrow" panose="020B0606020202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0.11011</cdr:x>
      <cdr:y>0.92847</cdr:y>
    </cdr:from>
    <cdr:to>
      <cdr:x>0.68688</cdr:x>
      <cdr:y>0.99479</cdr:y>
    </cdr:to>
    <cdr:sp macro="" textlink="">
      <cdr:nvSpPr>
        <cdr:cNvPr id="2" name="TextBox 1">
          <a:extLst xmlns:a="http://schemas.openxmlformats.org/drawingml/2006/main">
            <a:ext uri="{FF2B5EF4-FFF2-40B4-BE49-F238E27FC236}">
              <a16:creationId xmlns:a16="http://schemas.microsoft.com/office/drawing/2014/main" id="{D74359C8-8A30-2C8A-6F46-1B722041ED15}"/>
            </a:ext>
          </a:extLst>
        </cdr:cNvPr>
        <cdr:cNvSpPr txBox="1"/>
      </cdr:nvSpPr>
      <cdr:spPr>
        <a:xfrm xmlns:a="http://schemas.openxmlformats.org/drawingml/2006/main">
          <a:off x="564776" y="4392706"/>
          <a:ext cx="2958353" cy="313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latin typeface="Arial Narrow" panose="020B0606020202030204" pitchFamily="34" charset="0"/>
            </a:rPr>
            <a:t>Source:</a:t>
          </a:r>
          <a:r>
            <a:rPr lang="en-US" sz="1100" baseline="0">
              <a:latin typeface="Arial Narrow" panose="020B0606020202030204" pitchFamily="34" charset="0"/>
            </a:rPr>
            <a:t> U.S Bureau of Labor Statistics.</a:t>
          </a:r>
          <a:endParaRPr lang="en-US" sz="1100">
            <a:latin typeface="Arial Narrow" panose="020B0606020202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0.83931</cdr:y>
    </cdr:from>
    <cdr:to>
      <cdr:x>1</cdr:x>
      <cdr:y>1</cdr:y>
    </cdr:to>
    <cdr:sp macro="" textlink="">
      <cdr:nvSpPr>
        <cdr:cNvPr id="2" name="Text Box 4">
          <a:extLst xmlns:a="http://schemas.openxmlformats.org/drawingml/2006/main">
            <a:ext uri="{FF2B5EF4-FFF2-40B4-BE49-F238E27FC236}">
              <a16:creationId xmlns:a16="http://schemas.microsoft.com/office/drawing/2014/main" id="{91A390BE-868E-43F4-B5D7-976046C53711}"/>
            </a:ext>
          </a:extLst>
        </cdr:cNvPr>
        <cdr:cNvSpPr txBox="1">
          <a:spLocks xmlns:a="http://schemas.openxmlformats.org/drawingml/2006/main" noChangeArrowheads="1"/>
        </cdr:cNvSpPr>
      </cdr:nvSpPr>
      <cdr:spPr bwMode="auto">
        <a:xfrm xmlns:a="http://schemas.openxmlformats.org/drawingml/2006/main">
          <a:off x="0" y="4233556"/>
          <a:ext cx="5598728" cy="8105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45720" tIns="36576"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200" b="0" i="0" u="none" strike="noStrike" baseline="0" dirty="0">
              <a:solidFill>
                <a:srgbClr val="000000"/>
              </a:solidFill>
              <a:latin typeface="Arial Narrow" panose="020B0606020202030204" pitchFamily="34" charset="0"/>
              <a:cs typeface="Arial"/>
            </a:rPr>
            <a:t>Source: </a:t>
          </a:r>
          <a:r>
            <a:rPr lang="en-US" sz="1200" dirty="0">
              <a:latin typeface="Arial Narrow" panose="020B0606020202030204" pitchFamily="34" charset="0"/>
            </a:rPr>
            <a:t>Carri</a:t>
          </a:r>
          <a:r>
            <a:rPr lang="fr-CA" sz="1200" dirty="0">
              <a:latin typeface="Arial Narrow" panose="020B0606020202030204" pitchFamily="34" charset="0"/>
            </a:rPr>
            <a:t>ère-</a:t>
          </a:r>
          <a:r>
            <a:rPr lang="fr-CA" sz="1200" dirty="0" err="1">
              <a:latin typeface="Arial Narrow" panose="020B0606020202030204" pitchFamily="34" charset="0"/>
            </a:rPr>
            <a:t>Swallow</a:t>
          </a:r>
          <a:r>
            <a:rPr lang="fr-CA" sz="1200" dirty="0">
              <a:latin typeface="Arial Narrow" panose="020B0606020202030204" pitchFamily="34" charset="0"/>
            </a:rPr>
            <a:t> and </a:t>
          </a:r>
          <a:r>
            <a:rPr lang="fr-CA" sz="1200" dirty="0" err="1">
              <a:latin typeface="Arial Narrow" panose="020B0606020202030204" pitchFamily="34" charset="0"/>
            </a:rPr>
            <a:t>others</a:t>
          </a:r>
          <a:r>
            <a:rPr lang="fr-CA" sz="1200" dirty="0">
              <a:latin typeface="Arial Narrow" panose="020B0606020202030204" pitchFamily="34" charset="0"/>
            </a:rPr>
            <a:t> (2023)</a:t>
          </a:r>
          <a:r>
            <a:rPr lang="en-US" sz="1200" b="0" i="0" u="none" strike="noStrike" baseline="0" dirty="0">
              <a:solidFill>
                <a:srgbClr val="000000"/>
              </a:solidFill>
              <a:latin typeface="Arial Narrow" panose="020B0606020202030204" pitchFamily="34" charset="0"/>
              <a:cs typeface="Arial"/>
            </a:rPr>
            <a:t>.</a:t>
          </a:r>
        </a:p>
        <a:p xmlns:a="http://schemas.openxmlformats.org/drawingml/2006/main">
          <a:r>
            <a:rPr lang="en-US" sz="1200" b="0" i="0" u="none" strike="noStrike" baseline="0" dirty="0">
              <a:solidFill>
                <a:srgbClr val="000000"/>
              </a:solidFill>
              <a:latin typeface="Arial Narrow" panose="020B0606020202030204" pitchFamily="34" charset="0"/>
              <a:cs typeface="Arial"/>
            </a:rPr>
            <a:t>Note: </a:t>
          </a:r>
          <a:r>
            <a:rPr lang="en-US" sz="1200" b="0" i="0" dirty="0">
              <a:effectLst/>
              <a:latin typeface="Arial Narrow" panose="020B0606020202030204" pitchFamily="34" charset="0"/>
              <a:ea typeface="+mn-ea"/>
              <a:cs typeface="+mn-cs"/>
            </a:rPr>
            <a:t>Estimates show the response of headline inflation following a 1 percent</a:t>
          </a:r>
          <a:r>
            <a:rPr lang="en-US" sz="1200" b="0" i="0" baseline="0" dirty="0">
              <a:effectLst/>
              <a:latin typeface="Arial Narrow" panose="020B0606020202030204" pitchFamily="34" charset="0"/>
              <a:ea typeface="+mn-ea"/>
              <a:cs typeface="+mn-cs"/>
            </a:rPr>
            <a:t> increase (depreciation) in local currency per US</a:t>
          </a:r>
          <a:r>
            <a:rPr lang="en-US" sz="1200" b="0" i="0" dirty="0">
              <a:effectLst/>
              <a:latin typeface="Arial Narrow" panose="020B0606020202030204" pitchFamily="34" charset="0"/>
              <a:ea typeface="+mn-ea"/>
              <a:cs typeface="+mn-cs"/>
            </a:rPr>
            <a:t> dollar</a:t>
          </a:r>
          <a:r>
            <a:rPr lang="en-US" sz="1200" b="0" i="0" baseline="0" dirty="0">
              <a:effectLst/>
              <a:latin typeface="Arial Narrow" panose="020B0606020202030204" pitchFamily="34" charset="0"/>
              <a:ea typeface="+mn-ea"/>
              <a:cs typeface="+mn-cs"/>
            </a:rPr>
            <a:t>. </a:t>
          </a:r>
          <a:r>
            <a:rPr lang="en-US" sz="1200" b="0" i="0" dirty="0">
              <a:effectLst/>
              <a:latin typeface="Arial Narrow" panose="020B0606020202030204" pitchFamily="34" charset="0"/>
              <a:ea typeface="+mn-ea"/>
              <a:cs typeface="+mn-cs"/>
            </a:rPr>
            <a:t>Error bars denote the confidence intervals</a:t>
          </a:r>
          <a:r>
            <a:rPr lang="en-US" sz="1200" b="0" i="0" baseline="0" dirty="0">
              <a:effectLst/>
              <a:latin typeface="Arial Narrow" panose="020B0606020202030204" pitchFamily="34" charset="0"/>
              <a:ea typeface="+mn-ea"/>
              <a:cs typeface="+mn-cs"/>
            </a:rPr>
            <a:t> </a:t>
          </a:r>
          <a:r>
            <a:rPr lang="en-US" sz="1200" b="0" i="0" dirty="0">
              <a:effectLst/>
              <a:latin typeface="Arial Narrow" panose="020B0606020202030204" pitchFamily="34" charset="0"/>
              <a:ea typeface="+mn-ea"/>
              <a:cs typeface="+mn-cs"/>
            </a:rPr>
            <a:t>at 90 percent significance. ROW = rest of the world.</a:t>
          </a:r>
        </a:p>
      </cdr:txBody>
    </cdr:sp>
  </cdr:relSizeAnchor>
</c:userShapes>
</file>

<file path=ppt/drawings/drawing6.xml><?xml version="1.0" encoding="utf-8"?>
<c:userShapes xmlns:c="http://schemas.openxmlformats.org/drawingml/2006/chart">
  <cdr:relSizeAnchor xmlns:cdr="http://schemas.openxmlformats.org/drawingml/2006/chartDrawing">
    <cdr:from>
      <cdr:x>0.24928</cdr:x>
      <cdr:y>0.9106</cdr:y>
    </cdr:from>
    <cdr:to>
      <cdr:x>0.36016</cdr:x>
      <cdr:y>0.98386</cdr:y>
    </cdr:to>
    <cdr:sp macro="" textlink="">
      <cdr:nvSpPr>
        <cdr:cNvPr id="3" name="TextBox 2">
          <a:extLst xmlns:a="http://schemas.openxmlformats.org/drawingml/2006/main">
            <a:ext uri="{FF2B5EF4-FFF2-40B4-BE49-F238E27FC236}">
              <a16:creationId xmlns:a16="http://schemas.microsoft.com/office/drawing/2014/main" id="{CCD9F012-8DCC-4E9C-B00D-8A5AEAA83937}"/>
            </a:ext>
          </a:extLst>
        </cdr:cNvPr>
        <cdr:cNvSpPr txBox="1"/>
      </cdr:nvSpPr>
      <cdr:spPr>
        <a:xfrm xmlns:a="http://schemas.openxmlformats.org/drawingml/2006/main">
          <a:off x="1475351" y="3479437"/>
          <a:ext cx="656224" cy="2799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a:latin typeface="Arial Narrow" panose="020B0606020202030204" pitchFamily="34" charset="0"/>
            </a:rPr>
            <a:t>EMDE</a:t>
          </a:r>
        </a:p>
      </cdr:txBody>
    </cdr:sp>
  </cdr:relSizeAnchor>
  <cdr:relSizeAnchor xmlns:cdr="http://schemas.openxmlformats.org/drawingml/2006/chartDrawing">
    <cdr:from>
      <cdr:x>0.73654</cdr:x>
      <cdr:y>0.91021</cdr:y>
    </cdr:from>
    <cdr:to>
      <cdr:x>0.84742</cdr:x>
      <cdr:y>0.98347</cdr:y>
    </cdr:to>
    <cdr:sp macro="" textlink="">
      <cdr:nvSpPr>
        <cdr:cNvPr id="4" name="TextBox 1">
          <a:extLst xmlns:a="http://schemas.openxmlformats.org/drawingml/2006/main">
            <a:ext uri="{FF2B5EF4-FFF2-40B4-BE49-F238E27FC236}">
              <a16:creationId xmlns:a16="http://schemas.microsoft.com/office/drawing/2014/main" id="{8BB16591-CF07-4DDC-8F8E-A1EA86CFAC02}"/>
            </a:ext>
          </a:extLst>
        </cdr:cNvPr>
        <cdr:cNvSpPr txBox="1"/>
      </cdr:nvSpPr>
      <cdr:spPr>
        <a:xfrm xmlns:a="http://schemas.openxmlformats.org/drawingml/2006/main">
          <a:off x="4359117" y="3477947"/>
          <a:ext cx="656224" cy="27990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latin typeface="Arial Narrow" panose="020B0606020202030204" pitchFamily="34" charset="0"/>
            </a:rPr>
            <a:t>AE</a:t>
          </a:r>
        </a:p>
      </cdr:txBody>
    </cdr:sp>
  </cdr:relSizeAnchor>
</c:userShapes>
</file>

<file path=ppt/drawings/drawing7.xml><?xml version="1.0" encoding="utf-8"?>
<c:userShapes xmlns:c="http://schemas.openxmlformats.org/drawingml/2006/chart">
  <cdr:relSizeAnchor xmlns:cdr="http://schemas.openxmlformats.org/drawingml/2006/chartDrawing">
    <cdr:from>
      <cdr:x>0.00586</cdr:x>
      <cdr:y>0.00808</cdr:y>
    </cdr:from>
    <cdr:to>
      <cdr:x>0.9489</cdr:x>
      <cdr:y>0.14865</cdr:y>
    </cdr:to>
    <cdr:sp macro="" textlink="">
      <cdr:nvSpPr>
        <cdr:cNvPr id="2" name="TBTitle">
          <a:extLst xmlns:a="http://schemas.openxmlformats.org/drawingml/2006/main">
            <a:ext uri="{FF2B5EF4-FFF2-40B4-BE49-F238E27FC236}">
              <a16:creationId xmlns:a16="http://schemas.microsoft.com/office/drawing/2014/main" id="{00000000-0008-0000-0000-000002000000}"/>
            </a:ext>
          </a:extLst>
        </cdr:cNvPr>
        <cdr:cNvSpPr txBox="1">
          <a:spLocks xmlns:a="http://schemas.openxmlformats.org/drawingml/2006/main" noChangeArrowheads="1"/>
        </cdr:cNvSpPr>
      </cdr:nvSpPr>
      <cdr:spPr bwMode="auto">
        <a:xfrm xmlns:a="http://schemas.openxmlformats.org/drawingml/2006/main">
          <a:off x="34870" y="40345"/>
          <a:ext cx="5611612" cy="7018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4114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600" b="1" i="0" u="none" strike="noStrike" baseline="0" dirty="0">
              <a:solidFill>
                <a:schemeClr val="tx1"/>
              </a:solidFill>
              <a:latin typeface="Arial Narrow" panose="020B0606020202030204" pitchFamily="34" charset="0"/>
              <a:cs typeface="Arial"/>
            </a:rPr>
            <a:t>Contribution to Growth</a:t>
          </a:r>
        </a:p>
        <a:p xmlns:a="http://schemas.openxmlformats.org/drawingml/2006/main">
          <a:pPr algn="l" rtl="0">
            <a:defRPr sz="1000"/>
          </a:pPr>
          <a:r>
            <a:rPr lang="en-US" sz="1400" b="0" i="1" u="none" strike="noStrike" baseline="0" dirty="0">
              <a:solidFill>
                <a:schemeClr val="tx1"/>
              </a:solidFill>
              <a:latin typeface="Arial Narrow" panose="020B0606020202030204" pitchFamily="34" charset="0"/>
              <a:cs typeface="Arial"/>
            </a:rPr>
            <a:t>(In quarter-over-quarter percent change)</a:t>
          </a:r>
        </a:p>
      </cdr:txBody>
    </cdr:sp>
  </cdr:relSizeAnchor>
</c:userShapes>
</file>

<file path=ppt/drawings/drawing8.xml><?xml version="1.0" encoding="utf-8"?>
<c:userShapes xmlns:c="http://schemas.openxmlformats.org/drawingml/2006/chart">
  <cdr:relSizeAnchor xmlns:cdr="http://schemas.openxmlformats.org/drawingml/2006/chartDrawing">
    <cdr:from>
      <cdr:x>0.0051</cdr:x>
      <cdr:y>0</cdr:y>
    </cdr:from>
    <cdr:to>
      <cdr:x>0.87695</cdr:x>
      <cdr:y>0.13774</cdr:y>
    </cdr:to>
    <cdr:sp macro="" textlink="">
      <cdr:nvSpPr>
        <cdr:cNvPr id="2" name="TBTitle">
          <a:extLst xmlns:a="http://schemas.openxmlformats.org/drawingml/2006/main">
            <a:ext uri="{FF2B5EF4-FFF2-40B4-BE49-F238E27FC236}">
              <a16:creationId xmlns:a16="http://schemas.microsoft.com/office/drawing/2014/main" id="{00000000-0008-0000-0000-000002000000}"/>
            </a:ext>
          </a:extLst>
        </cdr:cNvPr>
        <cdr:cNvSpPr txBox="1">
          <a:spLocks xmlns:a="http://schemas.openxmlformats.org/drawingml/2006/main" noChangeArrowheads="1"/>
        </cdr:cNvSpPr>
      </cdr:nvSpPr>
      <cdr:spPr bwMode="auto">
        <a:xfrm xmlns:a="http://schemas.openxmlformats.org/drawingml/2006/main">
          <a:off x="28246" y="0"/>
          <a:ext cx="4826060" cy="6580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4114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600" b="1" i="0" u="none" strike="noStrike" baseline="0" dirty="0">
              <a:solidFill>
                <a:schemeClr val="tx1"/>
              </a:solidFill>
              <a:latin typeface="Arial Narrow" panose="020B0606020202030204" pitchFamily="34" charset="0"/>
              <a:cs typeface="Arial"/>
            </a:rPr>
            <a:t>Korea Housing Market D</a:t>
          </a:r>
          <a:r>
            <a:rPr lang="en-US" altLang="zh-CN" sz="1600" b="1" i="0" u="none" strike="noStrike" baseline="0" dirty="0">
              <a:solidFill>
                <a:schemeClr val="tx1"/>
              </a:solidFill>
              <a:latin typeface="Arial Narrow" panose="020B0606020202030204" pitchFamily="34" charset="0"/>
              <a:cs typeface="Arial"/>
            </a:rPr>
            <a:t>ownturn</a:t>
          </a:r>
          <a:endParaRPr lang="en-US" sz="1600" b="1" i="0" u="none" strike="noStrike" baseline="0" dirty="0">
            <a:solidFill>
              <a:schemeClr val="tx1"/>
            </a:solidFill>
            <a:latin typeface="Arial Narrow" panose="020B0606020202030204" pitchFamily="34" charset="0"/>
            <a:cs typeface="Arial"/>
          </a:endParaRPr>
        </a:p>
        <a:p xmlns:a="http://schemas.openxmlformats.org/drawingml/2006/main">
          <a:pPr algn="l" rtl="0">
            <a:defRPr sz="1000"/>
          </a:pPr>
          <a:r>
            <a:rPr lang="en-US" sz="1400" b="0" i="1" u="none" strike="noStrike" baseline="0" dirty="0">
              <a:solidFill>
                <a:schemeClr val="tx1"/>
              </a:solidFill>
              <a:latin typeface="Arial Narrow" panose="020B0606020202030204" pitchFamily="34" charset="0"/>
              <a:cs typeface="Arial"/>
            </a:rPr>
            <a:t>(In percent, June 2021=100, or in units)</a:t>
          </a:r>
        </a:p>
      </cdr:txBody>
    </cdr:sp>
  </cdr:relSizeAnchor>
</c:userShapes>
</file>

<file path=ppt/drawings/drawing9.xml><?xml version="1.0" encoding="utf-8"?>
<c:userShapes xmlns:c="http://schemas.openxmlformats.org/drawingml/2006/chart">
  <cdr:relSizeAnchor xmlns:cdr="http://schemas.openxmlformats.org/drawingml/2006/chartDrawing">
    <cdr:from>
      <cdr:x>0.00586</cdr:x>
      <cdr:y>0.00807</cdr:y>
    </cdr:from>
    <cdr:to>
      <cdr:x>1</cdr:x>
      <cdr:y>0.14724</cdr:y>
    </cdr:to>
    <cdr:sp macro="" textlink="">
      <cdr:nvSpPr>
        <cdr:cNvPr id="2" name="TBTitle">
          <a:extLst xmlns:a="http://schemas.openxmlformats.org/drawingml/2006/main">
            <a:ext uri="{FF2B5EF4-FFF2-40B4-BE49-F238E27FC236}">
              <a16:creationId xmlns:a16="http://schemas.microsoft.com/office/drawing/2014/main" id="{00000000-0008-0000-0000-000002000000}"/>
            </a:ext>
          </a:extLst>
        </cdr:cNvPr>
        <cdr:cNvSpPr txBox="1">
          <a:spLocks xmlns:a="http://schemas.openxmlformats.org/drawingml/2006/main" noChangeArrowheads="1"/>
        </cdr:cNvSpPr>
      </cdr:nvSpPr>
      <cdr:spPr bwMode="auto">
        <a:xfrm xmlns:a="http://schemas.openxmlformats.org/drawingml/2006/main">
          <a:off x="50799" y="50800"/>
          <a:ext cx="8614509" cy="8755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4114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600" b="1" i="0" u="none" strike="noStrike" baseline="0" dirty="0">
              <a:solidFill>
                <a:sysClr val="windowText" lastClr="000000"/>
              </a:solidFill>
              <a:latin typeface="Arial Narrow" panose="020B0606020202030204" pitchFamily="34" charset="0"/>
              <a:cs typeface="Arial"/>
            </a:rPr>
            <a:t>Overall Balance, Primary Balance &amp; General Gov. Debt</a:t>
          </a:r>
        </a:p>
        <a:p xmlns:a="http://schemas.openxmlformats.org/drawingml/2006/main">
          <a:pPr algn="l" rtl="0">
            <a:defRPr sz="1000"/>
          </a:pPr>
          <a:r>
            <a:rPr lang="en-US" sz="1400" b="0" i="1" u="none" strike="noStrike" baseline="0" dirty="0">
              <a:solidFill>
                <a:sysClr val="windowText" lastClr="000000"/>
              </a:solidFill>
              <a:latin typeface="Arial Narrow" panose="020B0606020202030204" pitchFamily="34" charset="0"/>
              <a:cs typeface="Arial"/>
            </a:rPr>
            <a:t>(In percent of GDP)</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pPr defTabSz="933079">
              <a:defRPr/>
            </a:pPr>
            <a:fld id="{61235B84-83B1-48A2-8E58-241DD8E9C3FC}" type="datetime1">
              <a:rPr lang="en-US">
                <a:solidFill>
                  <a:prstClr val="black"/>
                </a:solidFill>
                <a:latin typeface="Calibri"/>
              </a:rPr>
              <a:pPr defTabSz="933079">
                <a:defRPr/>
              </a:pPr>
              <a:t>5/2/2023</a:t>
            </a:fld>
            <a:endParaRPr lang="en-US">
              <a:solidFill>
                <a:prstClr val="black"/>
              </a:solidFill>
              <a:latin typeface="Calibri"/>
            </a:endParaRPr>
          </a:p>
        </p:txBody>
      </p:sp>
      <p:sp>
        <p:nvSpPr>
          <p:cNvPr id="5" name="Slide Number Placeholder 4"/>
          <p:cNvSpPr>
            <a:spLocks noGrp="1"/>
          </p:cNvSpPr>
          <p:nvPr>
            <p:ph type="sldNum" sz="quarter" idx="5"/>
          </p:nvPr>
        </p:nvSpPr>
        <p:spPr/>
        <p:txBody>
          <a:bodyPr/>
          <a:lstStyle/>
          <a:p>
            <a:pPr defTabSz="933079">
              <a:defRPr/>
            </a:pPr>
            <a:fld id="{BA49F774-CCF9-492C-9AEB-F2814D4A6625}" type="slidenum">
              <a:rPr lang="en-US">
                <a:solidFill>
                  <a:prstClr val="black"/>
                </a:solidFill>
                <a:latin typeface="Calibri"/>
              </a:rPr>
              <a:pPr defTabSz="933079">
                <a:defRPr/>
              </a:pPr>
              <a:t>1</a:t>
            </a:fld>
            <a:endParaRPr lang="en-US">
              <a:solidFill>
                <a:prstClr val="black"/>
              </a:solidFill>
              <a:latin typeface="Calibri"/>
            </a:endParaRPr>
          </a:p>
        </p:txBody>
      </p:sp>
    </p:spTree>
    <p:extLst>
      <p:ext uri="{BB962C8B-B14F-4D97-AF65-F5344CB8AC3E}">
        <p14:creationId xmlns:p14="http://schemas.microsoft.com/office/powerpoint/2010/main" val="68464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0000"/>
              </a:lnSpc>
              <a:spcBef>
                <a:spcPts val="800"/>
              </a:spcBef>
              <a:spcAft>
                <a:spcPts val="600"/>
              </a:spcAft>
              <a:buFont typeface="Courier New" panose="02070309020205020404" pitchFamily="49" charset="0"/>
              <a:buNone/>
            </a:pPr>
            <a:endParaRPr lang="en-US" sz="1800">
              <a:solidFill>
                <a:srgbClr val="000000"/>
              </a:solidFill>
              <a:effectLst/>
              <a:latin typeface="Arial" panose="020B0604020202020204" pitchFamily="34" charset="0"/>
              <a:ea typeface="Century Gothic" panose="020B0502020202020204" pitchFamily="34" charset="0"/>
            </a:endParaRPr>
          </a:p>
        </p:txBody>
      </p:sp>
      <p:sp>
        <p:nvSpPr>
          <p:cNvPr id="4" name="Date Placeholder 3"/>
          <p:cNvSpPr>
            <a:spLocks noGrp="1"/>
          </p:cNvSpPr>
          <p:nvPr>
            <p:ph type="dt" idx="1"/>
          </p:nvPr>
        </p:nvSpPr>
        <p:spPr/>
        <p:txBody>
          <a:bodyPr/>
          <a:lstStyle/>
          <a:p>
            <a:pPr defTabSz="972009">
              <a:defRPr/>
            </a:pPr>
            <a:fld id="{38905119-5D25-4B1C-AFE0-17A322D76D5F}" type="datetime1">
              <a:rPr lang="en-US" sz="1300">
                <a:solidFill>
                  <a:prstClr val="black"/>
                </a:solidFill>
                <a:latin typeface="Calibri" panose="020F0502020204030204"/>
              </a:rPr>
              <a:pPr defTabSz="972009">
                <a:defRPr/>
              </a:pPr>
              <a:t>5/2/2023</a:t>
            </a:fld>
            <a:endParaRPr lang="en-US" sz="1300">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72009">
              <a:defRPr/>
            </a:pPr>
            <a:fld id="{BA49F774-CCF9-492C-9AEB-F2814D4A6625}" type="slidenum">
              <a:rPr lang="en-US" sz="1300">
                <a:solidFill>
                  <a:prstClr val="black"/>
                </a:solidFill>
                <a:latin typeface="Calibri" panose="020F0502020204030204"/>
              </a:rPr>
              <a:pPr defTabSz="972009">
                <a:defRPr/>
              </a:pPr>
              <a:t>2</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288576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0E8180-053A-4EB2-B922-5686D633C9F6}" type="slidenum">
              <a:rPr lang="en-US" smtClean="0"/>
              <a:t>3</a:t>
            </a:fld>
            <a:endParaRPr lang="en-US"/>
          </a:p>
        </p:txBody>
      </p:sp>
    </p:spTree>
    <p:extLst>
      <p:ext uri="{BB962C8B-B14F-4D97-AF65-F5344CB8AC3E}">
        <p14:creationId xmlns:p14="http://schemas.microsoft.com/office/powerpoint/2010/main" val="47711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9">
              <a:defRPr/>
            </a:pPr>
            <a:endParaRPr lang="en-US"/>
          </a:p>
        </p:txBody>
      </p:sp>
      <p:sp>
        <p:nvSpPr>
          <p:cNvPr id="4" name="Date Placeholder 3"/>
          <p:cNvSpPr>
            <a:spLocks noGrp="1"/>
          </p:cNvSpPr>
          <p:nvPr>
            <p:ph type="dt" idx="1"/>
          </p:nvPr>
        </p:nvSpPr>
        <p:spPr/>
        <p:txBody>
          <a:bodyPr/>
          <a:lstStyle/>
          <a:p>
            <a:fld id="{38905119-5D25-4B1C-AFE0-17A322D76D5F}" type="datetime1">
              <a:rPr lang="en-US" smtClean="0"/>
              <a:t>5/2/2023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4</a:t>
            </a:fld>
            <a:endParaRPr lang="en-US"/>
          </a:p>
        </p:txBody>
      </p:sp>
    </p:spTree>
    <p:extLst>
      <p:ext uri="{BB962C8B-B14F-4D97-AF65-F5344CB8AC3E}">
        <p14:creationId xmlns:p14="http://schemas.microsoft.com/office/powerpoint/2010/main" val="300133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9">
              <a:defRPr/>
            </a:pPr>
            <a:endParaRPr lang="en-US"/>
          </a:p>
        </p:txBody>
      </p:sp>
      <p:sp>
        <p:nvSpPr>
          <p:cNvPr id="4" name="Date Placeholder 3"/>
          <p:cNvSpPr>
            <a:spLocks noGrp="1"/>
          </p:cNvSpPr>
          <p:nvPr>
            <p:ph type="dt" idx="1"/>
          </p:nvPr>
        </p:nvSpPr>
        <p:spPr/>
        <p:txBody>
          <a:bodyPr/>
          <a:lstStyle/>
          <a:p>
            <a:fld id="{38905119-5D25-4B1C-AFE0-17A322D76D5F}" type="datetime1">
              <a:rPr lang="en-US" smtClean="0"/>
              <a:t>5/2/2023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5</a:t>
            </a:fld>
            <a:endParaRPr lang="en-US"/>
          </a:p>
        </p:txBody>
      </p:sp>
    </p:spTree>
    <p:extLst>
      <p:ext uri="{BB962C8B-B14F-4D97-AF65-F5344CB8AC3E}">
        <p14:creationId xmlns:p14="http://schemas.microsoft.com/office/powerpoint/2010/main" val="359999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0"/>
              </a:spcBef>
              <a:spcAft>
                <a:spcPts val="0"/>
              </a:spcAft>
            </a:pPr>
            <a:endParaRPr lang="en-US" sz="1800">
              <a:effectLst/>
              <a:latin typeface="Arial" panose="020B0604020202020204" pitchFamily="34" charset="0"/>
              <a:ea typeface="SimHei" panose="020B0503020204020204" pitchFamily="49" charset="-122"/>
            </a:endParaRPr>
          </a:p>
        </p:txBody>
      </p:sp>
      <p:sp>
        <p:nvSpPr>
          <p:cNvPr id="4" name="Date Placeholder 3"/>
          <p:cNvSpPr>
            <a:spLocks noGrp="1"/>
          </p:cNvSpPr>
          <p:nvPr>
            <p:ph type="dt" idx="1"/>
          </p:nvPr>
        </p:nvSpPr>
        <p:spPr/>
        <p:txBody>
          <a:bodyPr/>
          <a:lstStyle/>
          <a:p>
            <a:pPr marL="0" marR="0" lvl="0" indent="0" algn="r" defTabSz="966521" rtl="0" eaLnBrk="1" fontAlgn="auto" latinLnBrk="0" hangingPunct="1">
              <a:lnSpc>
                <a:spcPct val="100000"/>
              </a:lnSpc>
              <a:spcBef>
                <a:spcPts val="0"/>
              </a:spcBef>
              <a:spcAft>
                <a:spcPts val="0"/>
              </a:spcAft>
              <a:buClrTx/>
              <a:buSzTx/>
              <a:buFontTx/>
              <a:buNone/>
              <a:tabLst/>
              <a:defRPr/>
            </a:pPr>
            <a:fld id="{38905119-5D25-4B1C-AFE0-17A322D76D5F}" type="datetime1">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521" rtl="0" eaLnBrk="1" fontAlgn="auto" latinLnBrk="0" hangingPunct="1">
                <a:lnSpc>
                  <a:spcPct val="100000"/>
                </a:lnSpc>
                <a:spcBef>
                  <a:spcPts val="0"/>
                </a:spcBef>
                <a:spcAft>
                  <a:spcPts val="0"/>
                </a:spcAft>
                <a:buClrTx/>
                <a:buSzTx/>
                <a:buFontTx/>
                <a:buNone/>
                <a:tabLst/>
                <a:defRPr/>
              </a:pPr>
              <a:t>5/2/2023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66521"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521"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2803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9">
              <a:defRPr/>
            </a:pPr>
            <a:endParaRPr lang="en-US"/>
          </a:p>
        </p:txBody>
      </p:sp>
      <p:sp>
        <p:nvSpPr>
          <p:cNvPr id="4" name="Date Placeholder 3"/>
          <p:cNvSpPr>
            <a:spLocks noGrp="1"/>
          </p:cNvSpPr>
          <p:nvPr>
            <p:ph type="dt" idx="1"/>
          </p:nvPr>
        </p:nvSpPr>
        <p:spPr/>
        <p:txBody>
          <a:bodyPr/>
          <a:lstStyle/>
          <a:p>
            <a:fld id="{38905119-5D25-4B1C-AFE0-17A322D76D5F}" type="datetime1">
              <a:rPr lang="en-US" smtClean="0"/>
              <a:t>5/2/2023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7</a:t>
            </a:fld>
            <a:endParaRPr lang="en-US"/>
          </a:p>
        </p:txBody>
      </p:sp>
    </p:spTree>
    <p:extLst>
      <p:ext uri="{BB962C8B-B14F-4D97-AF65-F5344CB8AC3E}">
        <p14:creationId xmlns:p14="http://schemas.microsoft.com/office/powerpoint/2010/main" val="258683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buFont typeface="Arial" panose="020B0604020202020204" pitchFamily="34" charset="0"/>
              <a:buChar char="•"/>
            </a:pPr>
            <a:endParaRPr lang="en-US" sz="1050">
              <a:solidFill>
                <a:srgbClr val="2793FF"/>
              </a:solidFill>
              <a:effectLst/>
              <a:latin typeface="Arial" panose="020B0604020202020204" pitchFamily="34"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E8180-053A-4EB2-B922-5686D633C9F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31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effectLst/>
              <a:latin typeface="Arial" panose="020B0604020202020204" pitchFamily="34" charset="0"/>
              <a:ea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E8180-053A-4EB2-B922-5686D633C9F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112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chart" Target="../charts/chart15.xml"/></Relationships>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1_Custom Design</vt:lpstr>
      <vt:lpstr>Recovery Unabated amid Uncertainty  Economic Outlook for Asia Pacific and Korea</vt:lpstr>
      <vt:lpstr>GDP growth forecasts</vt:lpstr>
      <vt:lpstr>China’s reopening provides a boost to Asia’s growth </vt:lpstr>
      <vt:lpstr>But weakening external demand and tech cycle will weigh on activity</vt:lpstr>
      <vt:lpstr>Inflation could be stickier than expected</vt:lpstr>
      <vt:lpstr>Japan's monetary policy could lead to global spillovers</vt:lpstr>
      <vt:lpstr>China's structural growth deceleration and geopolitical fragmentation could affect Asia over time</vt:lpstr>
      <vt:lpstr>Korea: Near-term slowdown before an expected recovery in 2023H2</vt:lpstr>
      <vt:lpstr>Korea: Policy should remain focused on addressing inflation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YEAR OF DIFFICULT TRADE-OFFS</dc:title>
  <dc:creator>Kothari, Siddharth</dc:creator>
  <cp:revision>1</cp:revision>
  <cp:lastPrinted>2023-04-27T16:24:38Z</cp:lastPrinted>
  <dcterms:created xsi:type="dcterms:W3CDTF">2022-03-11T15:33:35Z</dcterms:created>
  <dcterms:modified xsi:type="dcterms:W3CDTF">2023-05-02T19:11:12Z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07ed86-5dc5-4593-ad03-a8684b843815_Enabled">
    <vt:lpwstr>true</vt:lpwstr>
  </property>
  <property fmtid="{D5CDD505-2E9C-101B-9397-08002B2CF9AE}" pid="3" name="MSIP_Label_0c07ed86-5dc5-4593-ad03-a8684b843815_SetDate">
    <vt:lpwstr>2022-03-11T15:33:36Z</vt:lpwstr>
  </property>
  <property fmtid="{D5CDD505-2E9C-101B-9397-08002B2CF9AE}" pid="4" name="MSIP_Label_0c07ed86-5dc5-4593-ad03-a8684b843815_Method">
    <vt:lpwstr>Standard</vt:lpwstr>
  </property>
  <property fmtid="{D5CDD505-2E9C-101B-9397-08002B2CF9AE}" pid="5" name="MSIP_Label_0c07ed86-5dc5-4593-ad03-a8684b843815_Name">
    <vt:lpwstr>0c07ed86-5dc5-4593-ad03-a8684b843815</vt:lpwstr>
  </property>
  <property fmtid="{D5CDD505-2E9C-101B-9397-08002B2CF9AE}" pid="6" name="MSIP_Label_0c07ed86-5dc5-4593-ad03-a8684b843815_SiteId">
    <vt:lpwstr>8085fa43-302e-45bd-b171-a6648c3b6be7</vt:lpwstr>
  </property>
  <property fmtid="{D5CDD505-2E9C-101B-9397-08002B2CF9AE}" pid="7" name="MSIP_Label_0c07ed86-5dc5-4593-ad03-a8684b843815_ActionId">
    <vt:lpwstr>e75b5f51-3436-4e4f-9f86-6b4dc1c3f62b</vt:lpwstr>
  </property>
  <property fmtid="{D5CDD505-2E9C-101B-9397-08002B2CF9AE}" pid="8" name="MSIP_Label_0c07ed86-5dc5-4593-ad03-a8684b843815_ContentBits">
    <vt:lpwstr>0</vt:lpwstr>
  </property>
  <property fmtid="{D5CDD505-2E9C-101B-9397-08002B2CF9AE}" pid="9" name="ContentTypeId">
    <vt:lpwstr>0x0101001274539618FF144EB025CBF30819E6D3</vt:lpwstr>
  </property>
  <property fmtid="{D5CDD505-2E9C-101B-9397-08002B2CF9AE}" pid="10" name="MediaServiceImageTags">
    <vt:lpwstr/>
  </property>
</Properties>
</file>