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79" r:id="rId4"/>
    <p:sldId id="281" r:id="rId5"/>
    <p:sldId id="283" r:id="rId6"/>
    <p:sldId id="282" r:id="rId7"/>
    <p:sldId id="264" r:id="rId8"/>
    <p:sldId id="263" r:id="rId9"/>
    <p:sldId id="272" r:id="rId10"/>
    <p:sldId id="261" r:id="rId11"/>
    <p:sldId id="271" r:id="rId12"/>
    <p:sldId id="277" r:id="rId13"/>
    <p:sldId id="273" r:id="rId14"/>
    <p:sldId id="280" r:id="rId15"/>
    <p:sldId id="276" r:id="rId16"/>
    <p:sldId id="278" r:id="rId17"/>
    <p:sldId id="265" r:id="rId18"/>
    <p:sldId id="268" r:id="rId19"/>
    <p:sldId id="266" r:id="rId20"/>
    <p:sldId id="274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8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5680D-7569-4BB0-AC89-CE806E8FF26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39F70-EE70-4653-A244-39D4BD4B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latest IMF-related</a:t>
            </a:r>
            <a:r>
              <a:rPr lang="en-US" baseline="0" dirty="0"/>
              <a:t> analysis and news see https://www.imf.org/external/country/rus/ and https://www.imf.org/external/country/rus/rr/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F70-EE70-4653-A244-39D4BD4BB1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5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latest IMF-related</a:t>
            </a:r>
            <a:r>
              <a:rPr lang="en-US" baseline="0" dirty="0"/>
              <a:t> analysis and news see https://www.imf.org/external/country/rus/ and https://www.imf.org/external/country/rus/rr/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F70-EE70-4653-A244-39D4BD4BB1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04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B5F6-28EC-45F9-BE6C-100B0C269A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84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B5F6-28EC-45F9-BE6C-100B0C269A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63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latest IMF-related</a:t>
            </a:r>
            <a:r>
              <a:rPr lang="en-US" baseline="0" dirty="0"/>
              <a:t> analysis and news see https://www.imf.org/external/country/rus/ and https://www.imf.org/external/country/rus/rr/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F70-EE70-4653-A244-39D4BD4BB1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00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B5F6-28EC-45F9-BE6C-100B0C269A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8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B5F6-28EC-45F9-BE6C-100B0C269A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25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F70-EE70-4653-A244-39D4BD4BB1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03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F70-EE70-4653-A244-39D4BD4BB1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25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F70-EE70-4653-A244-39D4BD4BB1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9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latest IMF-related</a:t>
            </a:r>
            <a:r>
              <a:rPr lang="en-US" baseline="0" dirty="0"/>
              <a:t> analysis and news see https://www.imf.org/external/country/rus/ and https://www.imf.org/external/country/rus/rr/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B5F6-28EC-45F9-BE6C-100B0C269A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latest IMF-related</a:t>
            </a:r>
            <a:r>
              <a:rPr lang="en-US" baseline="0" dirty="0"/>
              <a:t> analysis and news see https://www.imf.org/external/country/rus/ and https://www.imf.org/external/country/rus/rr/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F70-EE70-4653-A244-39D4BD4BB1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2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F70-EE70-4653-A244-39D4BD4BB1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B5F6-28EC-45F9-BE6C-100B0C269A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9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B5F6-28EC-45F9-BE6C-100B0C269A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8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B5F6-28EC-45F9-BE6C-100B0C269A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9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B5F6-28EC-45F9-BE6C-100B0C269A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5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B5F6-28EC-45F9-BE6C-100B0C269A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9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IMF staff</a:t>
            </a:r>
            <a:r>
              <a:rPr lang="en-US" baseline="0" dirty="0"/>
              <a:t> calculations on the basis of official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B5F6-28EC-45F9-BE6C-100B0C269A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1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280-7B8D-144D-8D9F-24D94D28CFC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374-1E93-4047-BAE6-7CDEC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280-7B8D-144D-8D9F-24D94D28CFC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374-1E93-4047-BAE6-7CDEC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280-7B8D-144D-8D9F-24D94D28CFC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374-1E93-4047-BAE6-7CDEC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280-7B8D-144D-8D9F-24D94D28CFC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374-1E93-4047-BAE6-7CDEC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3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280-7B8D-144D-8D9F-24D94D28CFC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374-1E93-4047-BAE6-7CDEC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2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280-7B8D-144D-8D9F-24D94D28CFC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374-1E93-4047-BAE6-7CDEC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280-7B8D-144D-8D9F-24D94D28CFC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374-1E93-4047-BAE6-7CDEC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0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280-7B8D-144D-8D9F-24D94D28CFC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374-1E93-4047-BAE6-7CDEC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5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280-7B8D-144D-8D9F-24D94D28CFC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374-1E93-4047-BAE6-7CDEC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2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280-7B8D-144D-8D9F-24D94D28CFC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374-1E93-4047-BAE6-7CDEC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7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280-7B8D-144D-8D9F-24D94D28CFC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374-1E93-4047-BAE6-7CDEC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4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1280-7B8D-144D-8D9F-24D94D28CFC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C374-1E93-4047-BAE6-7CDECBD0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Russia. Recent Developments and Long-Term Challenges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IMF Office in the Russian Federation</a:t>
            </a:r>
          </a:p>
          <a:p>
            <a:r>
              <a:rPr lang="en-US" dirty="0"/>
              <a:t>October 2018</a:t>
            </a:r>
          </a:p>
        </p:txBody>
      </p:sp>
    </p:spTree>
    <p:extLst>
      <p:ext uri="{BB962C8B-B14F-4D97-AF65-F5344CB8AC3E}">
        <p14:creationId xmlns:p14="http://schemas.microsoft.com/office/powerpoint/2010/main" val="238049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42" y="96785"/>
            <a:ext cx="8920976" cy="991726"/>
          </a:xfrm>
        </p:spPr>
        <p:txBody>
          <a:bodyPr>
            <a:normAutofit/>
          </a:bodyPr>
          <a:lstStyle/>
          <a:p>
            <a:r>
              <a:rPr lang="en-US" sz="3600" b="1" dirty="0"/>
              <a:t>Policies for 2019-24 to Unveil in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186"/>
            <a:ext cx="8229600" cy="43119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What We Know… </a:t>
            </a:r>
          </a:p>
          <a:p>
            <a:r>
              <a:rPr lang="en-US" sz="2800" dirty="0"/>
              <a:t>Infrastructure Fund of RUR3.5 Trillion through 2024</a:t>
            </a:r>
          </a:p>
          <a:p>
            <a:r>
              <a:rPr lang="en-US" sz="2800" dirty="0"/>
              <a:t>VAT increase to 20 percent from 2019</a:t>
            </a:r>
          </a:p>
          <a:p>
            <a:r>
              <a:rPr lang="en-US" sz="2800" dirty="0"/>
              <a:t>Tax “Maneuver” for the Oil Sector</a:t>
            </a:r>
          </a:p>
          <a:p>
            <a:r>
              <a:rPr lang="en-US" sz="2800" dirty="0"/>
              <a:t>Pension Reform to increase retirement age</a:t>
            </a:r>
          </a:p>
          <a:p>
            <a:r>
              <a:rPr lang="en-US" sz="2800" dirty="0"/>
              <a:t>Increase/Refocus federal spending</a:t>
            </a:r>
          </a:p>
          <a:p>
            <a:endParaRPr lang="en-US" sz="1200" dirty="0"/>
          </a:p>
          <a:p>
            <a:pPr marL="0" indent="0" algn="ctr">
              <a:buNone/>
            </a:pPr>
            <a:r>
              <a:rPr lang="en-US" b="1" dirty="0"/>
              <a:t>…Further Details with Budget for 2019-21</a:t>
            </a:r>
          </a:p>
          <a:p>
            <a:r>
              <a:rPr lang="en-US" sz="2800" dirty="0"/>
              <a:t>Full evaluation possible when further details are unveiled in Q3.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7045" y="892156"/>
            <a:ext cx="8769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Objectives include accelerating growth, reducing poverty, strengthening public infrastructure, improving sustainability of fiscal policy among other…</a:t>
            </a:r>
          </a:p>
        </p:txBody>
      </p:sp>
    </p:spTree>
    <p:extLst>
      <p:ext uri="{BB962C8B-B14F-4D97-AF65-F5344CB8AC3E}">
        <p14:creationId xmlns:p14="http://schemas.microsoft.com/office/powerpoint/2010/main" val="153220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35"/>
            <a:ext cx="7848600" cy="61142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Policies for 2019-24 to Unveil in 2018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237186" y="665983"/>
            <a:ext cx="8586773" cy="71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0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…new budgetary guidelines envisage a temporary relaxation of primary balance target, increased domestic debt financing and a pick-up in GDP growth 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217CC-1ACE-4E77-B0EF-659CC040642A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45" y="2196152"/>
            <a:ext cx="4115157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CF652-62DA-47FB-B188-8E0767728B3A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62711" y="1346316"/>
            <a:ext cx="36576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C8A23A-2191-4D6B-A41E-9E552DC05F03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0046" y="4069715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A37131-174F-4097-9AC7-D95498995207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84854" y="4117870"/>
            <a:ext cx="36576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D4AAAF-8FE2-439C-A296-DD21A73DC34A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02916" y="1292830"/>
            <a:ext cx="36576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CAA4FD-D6B2-4D88-A1A4-5D8FB7B4FA38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3092" y="1403846"/>
            <a:ext cx="41148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59"/>
            <a:ext cx="7848600" cy="892647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Macro Policies in 2019-21: A Balancing Act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324728" y="687884"/>
            <a:ext cx="8819272" cy="71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0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Looser fiscal policy in 2019-21 will likely provide a reflationary push. Monetary policy needs to remain vigilant that expectations remain anchored at 4 percent.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04002" y="2727543"/>
            <a:ext cx="1066800" cy="1066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9A9AAF-0CE5-48F5-957A-C39EE3B703E0}"/>
              </a:ext>
            </a:extLst>
          </p:cNvPr>
          <p:cNvCxnSpPr/>
          <p:nvPr/>
        </p:nvCxnSpPr>
        <p:spPr>
          <a:xfrm flipH="1" flipV="1">
            <a:off x="5419119" y="5456789"/>
            <a:ext cx="554636" cy="216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C17033-8450-40EC-91A3-0D0733993096}"/>
              </a:ext>
            </a:extLst>
          </p:cNvPr>
          <p:cNvCxnSpPr>
            <a:cxnSpLocks/>
          </p:cNvCxnSpPr>
          <p:nvPr/>
        </p:nvCxnSpPr>
        <p:spPr>
          <a:xfrm flipH="1" flipV="1">
            <a:off x="5288693" y="2643077"/>
            <a:ext cx="490416" cy="235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38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228"/>
          </a:xfrm>
        </p:spPr>
        <p:txBody>
          <a:bodyPr>
            <a:normAutofit/>
          </a:bodyPr>
          <a:lstStyle/>
          <a:p>
            <a:r>
              <a:rPr lang="en-US" sz="3600" b="1" dirty="0"/>
              <a:t>Risks, Vulnerabilities, and Resiliency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03" y="1269930"/>
            <a:ext cx="8739533" cy="5366966"/>
          </a:xfrm>
        </p:spPr>
        <p:txBody>
          <a:bodyPr>
            <a:normAutofit/>
          </a:bodyPr>
          <a:lstStyle/>
          <a:p>
            <a:r>
              <a:rPr lang="en-US" sz="2800" dirty="0"/>
              <a:t>Policy normalization in AEs </a:t>
            </a:r>
            <a:r>
              <a:rPr lang="mr-IN" sz="2800" dirty="0"/>
              <a:t>–</a:t>
            </a:r>
            <a:r>
              <a:rPr lang="en-US" sz="2800" dirty="0"/>
              <a:t> Financial Flows to Emerging Markets more volatile</a:t>
            </a:r>
          </a:p>
          <a:p>
            <a:endParaRPr lang="en-US" sz="1200" dirty="0"/>
          </a:p>
          <a:p>
            <a:r>
              <a:rPr lang="en-US" sz="2800" dirty="0"/>
              <a:t>Global growth high but downside risks prevail in the </a:t>
            </a:r>
            <a:r>
              <a:rPr lang="en-US" sz="2800"/>
              <a:t>medium term.</a:t>
            </a:r>
            <a:endParaRPr lang="en-US" sz="2800" dirty="0"/>
          </a:p>
          <a:p>
            <a:endParaRPr lang="en-US" sz="1200" dirty="0"/>
          </a:p>
          <a:p>
            <a:r>
              <a:rPr lang="en-US" sz="2800" dirty="0"/>
              <a:t>Escalation of Geopolitical Tensions</a:t>
            </a:r>
            <a:endParaRPr lang="en-US" dirty="0"/>
          </a:p>
          <a:p>
            <a:endParaRPr lang="en-US" sz="1200" dirty="0"/>
          </a:p>
          <a:p>
            <a:r>
              <a:rPr lang="en-US" sz="2800" dirty="0"/>
              <a:t>On Domestic Front: Oil Price weakening reform resolve</a:t>
            </a:r>
          </a:p>
          <a:p>
            <a:endParaRPr lang="en-US" sz="1300" dirty="0"/>
          </a:p>
          <a:p>
            <a:r>
              <a:rPr lang="en-US" sz="2800" b="1" i="1" dirty="0"/>
              <a:t>Russia better prepared:</a:t>
            </a:r>
            <a:r>
              <a:rPr lang="en-US" sz="2800" dirty="0"/>
              <a:t> Twin current and fiscal surpluses, low public debt, floating exchange rate, adequate external buffers, Positive Net External Position.</a:t>
            </a:r>
          </a:p>
        </p:txBody>
      </p:sp>
    </p:spTree>
    <p:extLst>
      <p:ext uri="{BB962C8B-B14F-4D97-AF65-F5344CB8AC3E}">
        <p14:creationId xmlns:p14="http://schemas.microsoft.com/office/powerpoint/2010/main" val="98700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80D1-B09C-4736-B196-96DF94E2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5425"/>
            <a:ext cx="8229600" cy="1143000"/>
          </a:xfrm>
        </p:spPr>
        <p:txBody>
          <a:bodyPr/>
          <a:lstStyle/>
          <a:p>
            <a:r>
              <a:rPr lang="en-US" dirty="0"/>
              <a:t>Long-Term Challenges</a:t>
            </a:r>
          </a:p>
        </p:txBody>
      </p:sp>
    </p:spTree>
    <p:extLst>
      <p:ext uri="{BB962C8B-B14F-4D97-AF65-F5344CB8AC3E}">
        <p14:creationId xmlns:p14="http://schemas.microsoft.com/office/powerpoint/2010/main" val="297581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/>
          <p:cNvSpPr txBox="1">
            <a:spLocks/>
          </p:cNvSpPr>
          <p:nvPr/>
        </p:nvSpPr>
        <p:spPr>
          <a:xfrm>
            <a:off x="228014" y="719112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400" i="1" dirty="0">
                <a:solidFill>
                  <a:prstClr val="black"/>
                </a:solidFill>
              </a:rPr>
              <a:t>Fiscal Rule, Inflation Targeting and a Floating Ruble are working. Need to strengthen these policies, avoid tampering.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76652E-6E2D-48D1-A77B-2D392A59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197"/>
            <a:ext cx="9144000" cy="753401"/>
          </a:xfrm>
        </p:spPr>
        <p:txBody>
          <a:bodyPr>
            <a:normAutofit/>
          </a:bodyPr>
          <a:lstStyle/>
          <a:p>
            <a:r>
              <a:rPr lang="en-US" sz="3200" b="1" dirty="0"/>
              <a:t>Need for a Continuation of Strong Macro Policies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8FEAE-BF6F-4E6C-847E-70F8F27BEFE8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54521" y="2036445"/>
            <a:ext cx="4114800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337F00-C91A-49E1-82B3-030BAB44F09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9216" y="2019832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EE2DFF-9185-4C9F-A576-83F1CE5D3BE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888" y="2079989"/>
            <a:ext cx="4114800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75A4FD-1B11-43C7-B388-7AD6B4E40DB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114800"/>
            <a:ext cx="3657600" cy="2743200"/>
          </a:xfrm>
          <a:prstGeom prst="rect">
            <a:avLst/>
          </a:prstGeom>
        </p:spPr>
      </p:pic>
      <p:sp>
        <p:nvSpPr>
          <p:cNvPr id="18" name="Text Placeholder 4"/>
          <p:cNvSpPr txBox="1">
            <a:spLocks/>
          </p:cNvSpPr>
          <p:nvPr/>
        </p:nvSpPr>
        <p:spPr>
          <a:xfrm>
            <a:off x="228014" y="719112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400" i="1" dirty="0">
                <a:solidFill>
                  <a:prstClr val="black"/>
                </a:solidFill>
              </a:rPr>
              <a:t>Growth in output per worker has steadily decreased, and working age population to decrease too in the next few years</a:t>
            </a:r>
          </a:p>
        </p:txBody>
      </p:sp>
      <p:pic>
        <p:nvPicPr>
          <p:cNvPr id="13" name="Picture 12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371600"/>
            <a:ext cx="3657600" cy="2743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18494" y="3274984"/>
            <a:ext cx="570194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76652E-6E2D-48D1-A77B-2D392A59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24" y="74197"/>
            <a:ext cx="8229600" cy="75340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L-T Growth, Productivity and Demographics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35AE36-BFAB-4BFD-8724-F4098FF25C20}"/>
              </a:ext>
            </a:extLst>
          </p:cNvPr>
          <p:cNvCxnSpPr>
            <a:cxnSpLocks/>
          </p:cNvCxnSpPr>
          <p:nvPr/>
        </p:nvCxnSpPr>
        <p:spPr>
          <a:xfrm flipH="1" flipV="1">
            <a:off x="7253742" y="5705381"/>
            <a:ext cx="510527" cy="2890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4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38DCA6-0198-4B4E-AB64-F9C6C7BAD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4560"/>
            <a:ext cx="9144000" cy="492888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526D591-3E11-4D6A-AB43-CFF415B0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575"/>
            <a:ext cx="8229600" cy="753401"/>
          </a:xfrm>
        </p:spPr>
        <p:txBody>
          <a:bodyPr>
            <a:normAutofit/>
          </a:bodyPr>
          <a:lstStyle/>
          <a:p>
            <a:r>
              <a:rPr lang="en-US" sz="3600" b="1" dirty="0"/>
              <a:t>The State’s Footprint</a:t>
            </a:r>
            <a:r>
              <a:rPr lang="mr-IN" sz="3600" b="1" dirty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144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5E7C33-AFD1-43BF-8A72-389F6E49F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05" y="857250"/>
            <a:ext cx="8144704" cy="58440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8CA2FEC-FEA5-4C04-96C4-E4DCDD11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575"/>
            <a:ext cx="8229600" cy="753401"/>
          </a:xfrm>
        </p:spPr>
        <p:txBody>
          <a:bodyPr>
            <a:normAutofit/>
          </a:bodyPr>
          <a:lstStyle/>
          <a:p>
            <a:r>
              <a:rPr lang="en-US" sz="3600" b="1" dirty="0"/>
              <a:t>The State’s Footprint</a:t>
            </a:r>
            <a:r>
              <a:rPr lang="mr-IN" sz="3600" b="1" dirty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97250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8DD066-42DC-42C8-8D26-28B52C92C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940"/>
            <a:ext cx="9144000" cy="50933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A9A991F-EDB7-4156-BDDB-A8C0178C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575"/>
            <a:ext cx="8229600" cy="753401"/>
          </a:xfrm>
        </p:spPr>
        <p:txBody>
          <a:bodyPr>
            <a:normAutofit/>
          </a:bodyPr>
          <a:lstStyle/>
          <a:p>
            <a:r>
              <a:rPr lang="en-US" sz="3600" b="1" dirty="0"/>
              <a:t>Market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95990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42" y="96785"/>
            <a:ext cx="8920976" cy="991726"/>
          </a:xfrm>
        </p:spPr>
        <p:txBody>
          <a:bodyPr>
            <a:normAutofit/>
          </a:bodyPr>
          <a:lstStyle/>
          <a:p>
            <a:r>
              <a:rPr lang="en-US" sz="3600" b="1" dirty="0"/>
              <a:t>Recent Developments &amp; Short-Term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186"/>
            <a:ext cx="8229600" cy="431197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2017: A Solid Macro </a:t>
            </a:r>
          </a:p>
          <a:p>
            <a:r>
              <a:rPr lang="en-US" sz="2800" dirty="0"/>
              <a:t>Growth resumed amid low Inflation.</a:t>
            </a:r>
          </a:p>
          <a:p>
            <a:r>
              <a:rPr lang="en-US" sz="2800" dirty="0"/>
              <a:t>Prudent Fiscal Policy and increasing buffers.</a:t>
            </a:r>
          </a:p>
          <a:p>
            <a:r>
              <a:rPr lang="en-US" sz="2800" dirty="0"/>
              <a:t>Monetary Policy normalization continued.</a:t>
            </a:r>
          </a:p>
          <a:p>
            <a:endParaRPr lang="en-US" sz="1200" dirty="0"/>
          </a:p>
          <a:p>
            <a:pPr marL="0" indent="0" algn="ctr">
              <a:buNone/>
            </a:pPr>
            <a:r>
              <a:rPr lang="en-US" b="1" dirty="0"/>
              <a:t>2018: Cyclical Recovery to Complete</a:t>
            </a:r>
          </a:p>
          <a:p>
            <a:r>
              <a:rPr lang="en-US" sz="2800" dirty="0"/>
              <a:t>Moderate growth to continue, output gap to close.</a:t>
            </a:r>
          </a:p>
          <a:p>
            <a:r>
              <a:rPr lang="en-US" sz="2800" dirty="0"/>
              <a:t>Inflation to remain at or below target.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5" y="892156"/>
            <a:ext cx="8603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High Global Growth and Policy Normalization in Advanced Economies.</a:t>
            </a:r>
          </a:p>
          <a:p>
            <a:r>
              <a:rPr lang="en-US" sz="2200" i="1" dirty="0"/>
              <a:t>Sustained Geopolitical and Inward Trade Policy Tensions. Higher Oil Prices.</a:t>
            </a:r>
          </a:p>
        </p:txBody>
      </p:sp>
    </p:spTree>
    <p:extLst>
      <p:ext uri="{BB962C8B-B14F-4D97-AF65-F5344CB8AC3E}">
        <p14:creationId xmlns:p14="http://schemas.microsoft.com/office/powerpoint/2010/main" val="1992642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75"/>
            <a:ext cx="8229600" cy="753401"/>
          </a:xfrm>
        </p:spPr>
        <p:txBody>
          <a:bodyPr>
            <a:normAutofit/>
          </a:bodyPr>
          <a:lstStyle/>
          <a:p>
            <a:r>
              <a:rPr lang="en-US" sz="3600" b="1" dirty="0"/>
              <a:t>In the L-T, Growth to Remain Moderate</a:t>
            </a:r>
            <a:r>
              <a:rPr lang="mr-IN" sz="3600" b="1" dirty="0"/>
              <a:t>…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44" y="1058276"/>
            <a:ext cx="8845373" cy="55332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mr-IN" sz="4000" b="1" dirty="0"/>
              <a:t>…</a:t>
            </a:r>
            <a:r>
              <a:rPr lang="en-US" sz="4000" b="1" dirty="0"/>
              <a:t>Unless Reforms, to Address:</a:t>
            </a:r>
          </a:p>
          <a:p>
            <a:pPr marL="0" indent="0" algn="ctr">
              <a:buNone/>
            </a:pPr>
            <a:endParaRPr lang="en-US" sz="1400" b="1" dirty="0"/>
          </a:p>
          <a:p>
            <a:r>
              <a:rPr lang="en-US" dirty="0"/>
              <a:t>Domestic market growth limited by demographics</a:t>
            </a:r>
          </a:p>
          <a:p>
            <a:r>
              <a:rPr lang="en-US" dirty="0"/>
              <a:t>A deep state ‘footprint’</a:t>
            </a:r>
          </a:p>
          <a:p>
            <a:r>
              <a:rPr lang="en-US" dirty="0"/>
              <a:t>Concentration and unequal income distribution</a:t>
            </a:r>
          </a:p>
          <a:p>
            <a:r>
              <a:rPr lang="en-US" dirty="0"/>
              <a:t>Infrastructure bottlenecks and regional disparities</a:t>
            </a:r>
          </a:p>
          <a:p>
            <a:r>
              <a:rPr lang="en-US" dirty="0"/>
              <a:t>Relatively low (and concentrated) investment</a:t>
            </a:r>
          </a:p>
          <a:p>
            <a:r>
              <a:rPr lang="en-US" dirty="0"/>
              <a:t>Still-low international trade integration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u="sng" dirty="0"/>
              <a:t>Keeping Good Macro Policies a Precondition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69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az-Cyrl-AZ" b="1" dirty="0"/>
              <a:t>Большое Спасибо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AE64-9666-41F5-9E2C-7CD6EB135EC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8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EC7E2-FF91-4D5C-84D7-5B0D404D86BA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30" y="1661597"/>
            <a:ext cx="6858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42" y="96785"/>
            <a:ext cx="8920976" cy="991726"/>
          </a:xfrm>
        </p:spPr>
        <p:txBody>
          <a:bodyPr>
            <a:normAutofit/>
          </a:bodyPr>
          <a:lstStyle/>
          <a:p>
            <a:r>
              <a:rPr lang="en-US" sz="3600" b="1" dirty="0"/>
              <a:t>Higher Oil Prices but Geopolitical Tensions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045" y="892156"/>
            <a:ext cx="8603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Higher oil prices and the floating exchange rate helped as geopolitical tensions increased, but risks remain.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D2AC0-3046-4D73-AC03-A0B402533C14}"/>
              </a:ext>
            </a:extLst>
          </p:cNvPr>
          <p:cNvSpPr txBox="1"/>
          <p:nvPr/>
        </p:nvSpPr>
        <p:spPr>
          <a:xfrm>
            <a:off x="6301982" y="3733570"/>
            <a:ext cx="174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CBR’s Reserves</a:t>
            </a:r>
          </a:p>
        </p:txBody>
      </p:sp>
    </p:spTree>
    <p:extLst>
      <p:ext uri="{BB962C8B-B14F-4D97-AF65-F5344CB8AC3E}">
        <p14:creationId xmlns:p14="http://schemas.microsoft.com/office/powerpoint/2010/main" val="346316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733619"/>
          </a:xfrm>
        </p:spPr>
        <p:txBody>
          <a:bodyPr/>
          <a:lstStyle/>
          <a:p>
            <a:r>
              <a:rPr lang="en-US" sz="3600" b="1" dirty="0"/>
              <a:t>Some Contagion from Emerging Markets</a:t>
            </a:r>
            <a:r>
              <a:rPr lang="en-US" sz="3600" dirty="0">
                <a:solidFill>
                  <a:schemeClr val="accent3">
                    <a:shade val="75000"/>
                  </a:schemeClr>
                </a:solidFill>
              </a:rPr>
              <a:t> 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210429" y="708819"/>
            <a:ext cx="8834180" cy="71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200" i="1" dirty="0"/>
              <a:t>External financial flows to Russia are reacting to both sanctions and to ongoing adjustment in a number of 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6AED5-43E2-4D5C-B218-721C942AB4C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0" y="2133599"/>
            <a:ext cx="4114800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9CE4E3-847F-4BA3-BBCE-E0F1F0AE6722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27519" y="2133599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0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365"/>
            <a:ext cx="7848600" cy="733619"/>
          </a:xfrm>
        </p:spPr>
        <p:txBody>
          <a:bodyPr/>
          <a:lstStyle/>
          <a:p>
            <a:r>
              <a:rPr lang="en-US" sz="3600" b="1" dirty="0"/>
              <a:t>Some Contagion from Emerging Markets</a:t>
            </a:r>
            <a:r>
              <a:rPr lang="en-US" sz="3600" dirty="0">
                <a:solidFill>
                  <a:schemeClr val="accent3">
                    <a:shade val="75000"/>
                  </a:schemeClr>
                </a:solidFill>
              </a:rPr>
              <a:t> 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210429" y="499925"/>
            <a:ext cx="8834180" cy="71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200" i="1" dirty="0"/>
              <a:t>OFZ Yield curve moved up and foreign holdings in the OFZ market decreased significantly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02745-2851-4458-9F43-1854218DE37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0524" y="1877177"/>
            <a:ext cx="4114800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DD8D12-D78F-4A26-A354-4EC2CF280F4C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01000"/>
            <a:ext cx="4114800" cy="3200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1CC087-7485-4926-95D0-D99619758801}"/>
              </a:ext>
            </a:extLst>
          </p:cNvPr>
          <p:cNvCxnSpPr/>
          <p:nvPr/>
        </p:nvCxnSpPr>
        <p:spPr>
          <a:xfrm flipV="1">
            <a:off x="838200" y="3301200"/>
            <a:ext cx="0" cy="674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843570-47D7-4B59-8B7A-41896F160D46}"/>
              </a:ext>
            </a:extLst>
          </p:cNvPr>
          <p:cNvCxnSpPr/>
          <p:nvPr/>
        </p:nvCxnSpPr>
        <p:spPr>
          <a:xfrm>
            <a:off x="8279295" y="2186609"/>
            <a:ext cx="0" cy="367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18F104-5F3D-4ECE-9DBB-98BABB66C380}"/>
              </a:ext>
            </a:extLst>
          </p:cNvPr>
          <p:cNvSpPr txBox="1"/>
          <p:nvPr/>
        </p:nvSpPr>
        <p:spPr>
          <a:xfrm>
            <a:off x="7480853" y="2093484"/>
            <a:ext cx="824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Sanctions</a:t>
            </a:r>
          </a:p>
        </p:txBody>
      </p:sp>
    </p:spTree>
    <p:extLst>
      <p:ext uri="{BB962C8B-B14F-4D97-AF65-F5344CB8AC3E}">
        <p14:creationId xmlns:p14="http://schemas.microsoft.com/office/powerpoint/2010/main" val="288382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365"/>
            <a:ext cx="7848600" cy="733619"/>
          </a:xfrm>
        </p:spPr>
        <p:txBody>
          <a:bodyPr/>
          <a:lstStyle/>
          <a:p>
            <a:r>
              <a:rPr lang="en-US" sz="3600" b="1" dirty="0"/>
              <a:t>Some Contagion from Emerging Markets</a:t>
            </a:r>
            <a:r>
              <a:rPr lang="en-US" sz="3600" dirty="0">
                <a:solidFill>
                  <a:schemeClr val="accent3">
                    <a:shade val="75000"/>
                  </a:schemeClr>
                </a:solidFill>
              </a:rPr>
              <a:t> 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210429" y="350838"/>
            <a:ext cx="8834180" cy="71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200" i="1" dirty="0"/>
              <a:t>Not all Emerging Markets are alike, the policy cycle and current account positions differ markedly across EMs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4DCC38-2C5C-48D8-86F1-76CA31CA38F1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0429" y="3844094"/>
            <a:ext cx="36576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C0EAFB-0F34-4580-B866-3C0E7D84E1C2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44094"/>
            <a:ext cx="36576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C76EF-7C2E-4DBE-9FFD-3648B716AE7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10429" y="1182507"/>
            <a:ext cx="36576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746389-6189-42FC-A432-078660DC3D39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1100894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4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3A7377-EC7D-4B20-BB87-8EAD1121DBA4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" y="2014025"/>
            <a:ext cx="4114800" cy="3200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332475" y="3080825"/>
            <a:ext cx="892522" cy="1066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733619"/>
          </a:xfrm>
        </p:spPr>
        <p:txBody>
          <a:bodyPr/>
          <a:lstStyle/>
          <a:p>
            <a:r>
              <a:rPr lang="en-US" sz="3600" b="1" dirty="0"/>
              <a:t>Cyclical Recovery to Complete in 2018</a:t>
            </a:r>
            <a:r>
              <a:rPr lang="en-US" sz="3600" dirty="0">
                <a:solidFill>
                  <a:schemeClr val="accent3">
                    <a:shade val="75000"/>
                  </a:schemeClr>
                </a:solidFill>
              </a:rPr>
              <a:t> 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210429" y="708819"/>
            <a:ext cx="8834180" cy="71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200" i="1" dirty="0"/>
              <a:t>Despite some weakness at end-2017, high frequency indicators show moderate demand &amp; supply expansion, supported by stable employment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EB208-7707-4024-8232-E129F5D201E3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12627" y="4114800"/>
            <a:ext cx="36576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F840D-69D0-4CEC-BF60-B271E3D72A48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12627" y="1442438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8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9AB330-1A3D-4B0E-B60F-81ADDAE00D9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055699"/>
            <a:ext cx="4114800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98A192-4F39-4622-964E-6EA0A63F82E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4113" y="4091738"/>
            <a:ext cx="3657600" cy="2743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34659" y="2056685"/>
            <a:ext cx="892522" cy="1066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05807"/>
            <a:ext cx="7848600" cy="643908"/>
          </a:xfrm>
        </p:spPr>
        <p:txBody>
          <a:bodyPr>
            <a:normAutofit/>
          </a:bodyPr>
          <a:lstStyle/>
          <a:p>
            <a:r>
              <a:rPr lang="en-US" sz="3600" b="1" dirty="0"/>
              <a:t>Cyclical Recovery to Complete in 2018</a:t>
            </a:r>
            <a:r>
              <a:rPr lang="en-US" sz="3600" dirty="0">
                <a:solidFill>
                  <a:schemeClr val="accent3">
                    <a:shade val="75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AE64-9666-41F5-9E2C-7CD6EB135EC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371914" y="772734"/>
            <a:ext cx="8314885" cy="71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0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Real wages are growing, and real disposable income is stabilizing, amid decreases in inflation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153" y="2914878"/>
            <a:ext cx="908383" cy="107908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5D6F13-E484-494C-890D-08DD13EA3FC5}"/>
              </a:ext>
            </a:extLst>
          </p:cNvPr>
          <p:cNvCxnSpPr/>
          <p:nvPr/>
        </p:nvCxnSpPr>
        <p:spPr>
          <a:xfrm>
            <a:off x="3733655" y="4929764"/>
            <a:ext cx="0" cy="6526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F6ADCD1-EE25-41CC-8F10-7DB8CC165CAB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14113" y="1418617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1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733619"/>
          </a:xfrm>
        </p:spPr>
        <p:txBody>
          <a:bodyPr/>
          <a:lstStyle/>
          <a:p>
            <a:r>
              <a:rPr lang="en-US" sz="3600" b="1" dirty="0"/>
              <a:t>Cyclical Recovery to Complete in 2018</a:t>
            </a:r>
            <a:r>
              <a:rPr lang="en-US" sz="3600" dirty="0">
                <a:solidFill>
                  <a:schemeClr val="accent3">
                    <a:shade val="75000"/>
                  </a:schemeClr>
                </a:solidFill>
              </a:rPr>
              <a:t> 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669063"/>
            <a:ext cx="8096250" cy="71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200" i="1" dirty="0"/>
              <a:t>Relative Prices are stabilizing at more competitive levels than before the dual shocks at end-2014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45073-46FD-4EA1-BA5B-353F1A00844E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369515"/>
            <a:ext cx="36576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22331-EDEE-4DF9-8D81-E24D68C5A75A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05325" y="1329759"/>
            <a:ext cx="36576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2AFFD-A47F-497D-9E38-2F53D73D5157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78103" y="4080885"/>
            <a:ext cx="36576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7AE5F-63EA-4861-A623-2DBD7E69569D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22107" y="4011319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2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On-screen Show (4:3)</PresentationFormat>
  <Paragraphs>117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Mangal</vt:lpstr>
      <vt:lpstr>Segoe UI</vt:lpstr>
      <vt:lpstr>Office Theme</vt:lpstr>
      <vt:lpstr>Russia. Recent Developments and Long-Term Challenges </vt:lpstr>
      <vt:lpstr>Recent Developments &amp; Short-Term Outlook</vt:lpstr>
      <vt:lpstr>Higher Oil Prices but Geopolitical Tensions</vt:lpstr>
      <vt:lpstr>Some Contagion from Emerging Markets </vt:lpstr>
      <vt:lpstr>Some Contagion from Emerging Markets </vt:lpstr>
      <vt:lpstr>Some Contagion from Emerging Markets </vt:lpstr>
      <vt:lpstr>Cyclical Recovery to Complete in 2018 </vt:lpstr>
      <vt:lpstr>Cyclical Recovery to Complete in 2018 </vt:lpstr>
      <vt:lpstr>Cyclical Recovery to Complete in 2018 </vt:lpstr>
      <vt:lpstr>Policies for 2019-24 to Unveil in 2018</vt:lpstr>
      <vt:lpstr>Policies for 2019-24 to Unveil in 2018</vt:lpstr>
      <vt:lpstr>Macro Policies in 2019-21: A Balancing Act</vt:lpstr>
      <vt:lpstr>Risks, Vulnerabilities, and Resiliency</vt:lpstr>
      <vt:lpstr>Long-Term Challenges</vt:lpstr>
      <vt:lpstr>Need for a Continuation of Strong Macro Policies </vt:lpstr>
      <vt:lpstr>L-T Growth, Productivity and Demographics</vt:lpstr>
      <vt:lpstr>The State’s Footprint…</vt:lpstr>
      <vt:lpstr>The State’s Footprint…</vt:lpstr>
      <vt:lpstr>Market Concentration</vt:lpstr>
      <vt:lpstr>In the L-T, Growth to Remain Moderate…</vt:lpstr>
      <vt:lpstr>Большое 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</dc:title>
  <dc:creator>G D</dc:creator>
  <cp:lastModifiedBy>Abreu Panfilova, Axana</cp:lastModifiedBy>
  <cp:revision>68</cp:revision>
  <dcterms:created xsi:type="dcterms:W3CDTF">2018-05-31T04:37:21Z</dcterms:created>
  <dcterms:modified xsi:type="dcterms:W3CDTF">2018-11-15T17:51:10Z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