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91" r:id="rId6"/>
    <p:sldId id="292" r:id="rId7"/>
    <p:sldId id="293" r:id="rId8"/>
    <p:sldId id="290" r:id="rId9"/>
    <p:sldId id="294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14" autoAdjust="0"/>
  </p:normalViewPr>
  <p:slideViewPr>
    <p:cSldViewPr snapToGrid="0">
      <p:cViewPr>
        <p:scale>
          <a:sx n="50" d="100"/>
          <a:sy n="50" d="100"/>
        </p:scale>
        <p:origin x="1188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9FEF-0853-4410-A634-8CB3CA6E5C10}" type="datetimeFigureOut">
              <a:t>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997EB-52AA-4004-8273-9CE3D34318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8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ts val="600"/>
              </a:spcBef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24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5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07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7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7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4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buFont typeface="Arial"/>
              <a:buChar char="•"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46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74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97EB-52AA-4004-8273-9CE3D343180D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6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Month </a:t>
            </a:r>
            <a:r>
              <a:rPr lang="en-US" err="1"/>
              <a:t>dd</a:t>
            </a:r>
            <a:r>
              <a:rPr lang="en-US"/>
              <a:t>, </a:t>
            </a:r>
            <a:r>
              <a:rPr lang="en-US" err="1"/>
              <a:t>yyyy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  <a:p>
            <a:pPr lvl="0"/>
            <a:r>
              <a:rPr lang="en-US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3560" y="749808"/>
            <a:ext cx="3666226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995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>
          <p15:clr>
            <a:srgbClr val="FBAE40"/>
          </p15:clr>
        </p15:guide>
        <p15:guide id="6" orient="horz" pos="83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/>
              <a:t>Title for </a:t>
            </a:r>
            <a:r>
              <a:rPr lang="en-US" err="1"/>
              <a:t>Text+Photo</a:t>
            </a:r>
            <a:r>
              <a:rPr lang="en-US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Paragraph/</a:t>
            </a:r>
            <a:r>
              <a:rPr lang="en-US" err="1"/>
              <a:t>unbulleted</a:t>
            </a:r>
            <a:r>
              <a:rPr lang="en-US"/>
              <a:t> text formatting</a:t>
            </a:r>
          </a:p>
          <a:p>
            <a:pPr lvl="1"/>
            <a:r>
              <a:rPr lang="en-US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/>
              <a:t>Double-click the “Indent More” button (above) for second-level bullets</a:t>
            </a:r>
          </a:p>
          <a:p>
            <a:pPr lvl="3"/>
            <a:r>
              <a:rPr lang="en-US"/>
              <a:t>Triple-click the “Indent More” button (above) for third-level bullets</a:t>
            </a:r>
          </a:p>
          <a:p>
            <a:pPr lvl="4"/>
            <a:r>
              <a:rPr lang="en-US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581394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/>
              <a:t>Title for </a:t>
            </a:r>
            <a:r>
              <a:rPr lang="en-US" err="1"/>
              <a:t>Photo+Photo</a:t>
            </a:r>
            <a:r>
              <a:rPr lang="en-US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0505242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548340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/>
              <a:t>Title for Extra-Large </a:t>
            </a:r>
            <a:r>
              <a:rPr lang="en-US" err="1"/>
              <a:t>Photo+Title</a:t>
            </a:r>
            <a:r>
              <a:rPr lang="en-US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1001594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022168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/>
              <a:t>Paragraph/</a:t>
            </a:r>
            <a:r>
              <a:rPr lang="en-US" err="1"/>
              <a:t>unbulleted</a:t>
            </a:r>
            <a:r>
              <a:rPr lang="en-US"/>
              <a:t> text formatting</a:t>
            </a:r>
          </a:p>
          <a:p>
            <a:pPr lvl="1"/>
            <a:r>
              <a:rPr lang="en-US"/>
              <a:t>Click the “Indent More” button (in the Home ribbon, above) for first-level bullets</a:t>
            </a:r>
          </a:p>
          <a:p>
            <a:pPr lvl="2"/>
            <a:r>
              <a:rPr lang="en-US"/>
              <a:t>Double-click the “Indent More” button (above) for second-level bullets</a:t>
            </a:r>
          </a:p>
          <a:p>
            <a:pPr lvl="3"/>
            <a:r>
              <a:rPr lang="en-US"/>
              <a:t>Triple-click the “Indent More” button (above) for third-level bullets</a:t>
            </a:r>
          </a:p>
          <a:p>
            <a:pPr lvl="4"/>
            <a:r>
              <a:rPr lang="en-US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European Department</a:t>
            </a:r>
            <a:endParaRPr lang="en-US" sz="900" b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5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B67FC-EA49-4173-9EB0-B6743C84E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59EF3-E191-4501-8802-FF0C6F2F5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A422E-D6FE-45ED-A23C-1F6CB58B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A0ACA-44AE-42B9-A561-98D71707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3B126-3D84-4CB1-AA85-E4380565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7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D03E-66B7-4278-BB63-847E7DC4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F1CE-C1EF-4FCA-9679-57410435E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CEDAB-E1BD-490E-BEAC-F88023A8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9D415-6B7A-452E-968E-6AF006595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06FE-5770-45BE-B28B-8C9871F2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18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0EE0-69D0-412F-ADFD-BBA9E4FD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9CD77-725C-4DCA-9FDA-DC24A021C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B25E6-E373-4D67-9E4B-B861281C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891DC-C1B6-44D8-AE47-D14AEDBA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5693C-342D-4097-A66F-B7443315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19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3D87-6217-4095-A2EC-E3C9E4E8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01230-AD4F-45E0-9188-C2FC217ED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CD1EC-26EF-4306-BB02-8939FFC1D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13F64-A1A0-4155-8F8B-606F0B098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8CBF8-C1FB-4DD6-A1E9-77876E45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350F9-3272-4FB9-A90F-DA76ED6B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2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bg1"/>
                </a:solidFill>
                <a:latin typeface="+mn-lt"/>
                <a:cs typeface="Arial Black" charset="0"/>
              </a:rPr>
              <a:t>| European Department</a:t>
            </a:r>
            <a:endParaRPr lang="en-US" sz="900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2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BFA86-0E0C-44A7-A82E-A34824ADB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AC8D3-8E84-43B6-B45E-EF813FA01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362C2-C0D8-4A2E-9399-70E512829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1FB89-7AE9-44B2-A35F-7012E19A7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C11E2-B078-4CFF-AF19-13FDFCD5A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45551-6292-46B3-8A07-049F1F56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06E95E-F6BE-42BE-AD85-5BA6151C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DD08A3-8E18-4907-B5D5-4D2407F4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8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D531B-BEC3-4597-8CA7-12FC6FC0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55F95-1CE0-412A-AFDF-15F9F7EA5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40EA6-1073-4224-9560-F2AE87D4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5F1E5-2FE5-4522-8EE9-F1A64FBA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8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C34F92-CA23-4BEE-9A10-1E2A4DE2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9A4BFE-75CF-4A17-A709-106B31B21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37791-E1AA-4222-ADC7-1E4D431A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65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DEC3-A1F4-4065-AA1D-426DAC3FC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E8A4F-4A1C-4CEA-B6DC-37E807554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C46CE-345A-47EF-97FF-62AFD944C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4D89C-F80D-4D94-A608-DDF1E4F5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6958C-ACC9-42E9-A02B-A1A00D7B7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A77DB-5E92-444A-A924-FF3B6AF2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58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FF36B-095C-4E70-88E3-D7A40112E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9B6BFD-3660-4B0F-B0A6-C58987A5D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3399C-0F40-4E53-9429-419C7F151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68965-49A1-4B31-B48C-F306BD1A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588DC-7DAF-4899-99BC-8AF21AD9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78ECC-BCBF-48CC-86FE-E8DE453F9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223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9EF47-DC35-46CF-A30B-FF3F5F52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15EA2-0540-424F-AB2C-0A50A1CFC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A05BC-EA3B-438C-8548-9C7F81005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5A77C-36D5-4C28-BFA8-DA366BD85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9B7F8-72A3-488B-93E3-E53B0961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31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DC2CF-6FBB-4B99-9A9B-F41B7FEE8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E8607-B15F-4F28-A1E9-A43601FB5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18E86-1124-4D64-B399-0E96CB9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AFE2F-0D8D-4DAC-B144-CBD07743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92F72-32E0-4C95-AAAD-FB2BB7C8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bg1"/>
                </a:solidFill>
                <a:latin typeface="+mn-lt"/>
                <a:cs typeface="Arial Black" charset="0"/>
              </a:rPr>
              <a:t>| European Department</a:t>
            </a:r>
            <a:endParaRPr lang="en-US" sz="900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9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bg1"/>
                </a:solidFill>
                <a:latin typeface="+mn-lt"/>
                <a:cs typeface="Arial Black" charset="0"/>
              </a:rPr>
              <a:t>| European Department</a:t>
            </a:r>
            <a:endParaRPr lang="en-US" sz="900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9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bg1"/>
                </a:solidFill>
                <a:latin typeface="+mn-lt"/>
                <a:cs typeface="Arial Black" charset="0"/>
              </a:rPr>
              <a:t>| European Department</a:t>
            </a:r>
            <a:endParaRPr lang="en-US" sz="900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Title for Divider–Agenda</a:t>
            </a:r>
          </a:p>
          <a:p>
            <a:pPr lvl="1"/>
            <a:r>
              <a:rPr lang="en-US"/>
              <a:t>Agenda Item—Inactive</a:t>
            </a:r>
          </a:p>
          <a:p>
            <a:pPr lvl="2"/>
            <a:r>
              <a:rPr lang="en-US"/>
              <a:t>Agenda Item—Active</a:t>
            </a:r>
          </a:p>
          <a:p>
            <a:pPr lvl="3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886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9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04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Paragraph/</a:t>
            </a:r>
            <a:r>
              <a:rPr lang="en-US" err="1"/>
              <a:t>unbulleted</a:t>
            </a:r>
            <a:r>
              <a:rPr lang="en-US"/>
              <a:t> text formatting</a:t>
            </a:r>
          </a:p>
          <a:p>
            <a:pPr lvl="1"/>
            <a:r>
              <a:rPr lang="en-US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/>
              <a:t>Double-click the “Indent More” button (above) for second-level bullets</a:t>
            </a:r>
          </a:p>
          <a:p>
            <a:pPr lvl="3"/>
            <a:r>
              <a:rPr lang="en-US"/>
              <a:t>Triple-click the “Indent More” button (above) for third-level bullets</a:t>
            </a:r>
          </a:p>
          <a:p>
            <a:pPr lvl="4"/>
            <a:r>
              <a:rPr lang="en-US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1557970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Paragraph/</a:t>
            </a:r>
            <a:r>
              <a:rPr lang="en-US" err="1"/>
              <a:t>unbulleted</a:t>
            </a:r>
            <a:r>
              <a:rPr lang="en-US"/>
              <a:t> text formatting</a:t>
            </a:r>
          </a:p>
          <a:p>
            <a:pPr lvl="1"/>
            <a:r>
              <a:rPr lang="en-US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/>
              <a:t>Double-click the “Indent More” button (above) for second-level bullets</a:t>
            </a:r>
          </a:p>
          <a:p>
            <a:pPr lvl="3"/>
            <a:r>
              <a:rPr lang="en-US"/>
              <a:t>Triple-click the “Indent More” button (above) for third-level bullets</a:t>
            </a:r>
          </a:p>
          <a:p>
            <a:pPr lvl="4"/>
            <a:r>
              <a:rPr lang="en-US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Paragraph/</a:t>
            </a:r>
            <a:r>
              <a:rPr lang="en-US" err="1"/>
              <a:t>unbulleted</a:t>
            </a:r>
            <a:r>
              <a:rPr lang="en-US"/>
              <a:t> text formatting</a:t>
            </a:r>
          </a:p>
          <a:p>
            <a:pPr lvl="1"/>
            <a:r>
              <a:rPr lang="en-US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/>
              <a:t>Double-click the “Indent More” button (above) for second-level bullets</a:t>
            </a:r>
          </a:p>
          <a:p>
            <a:pPr lvl="3"/>
            <a:r>
              <a:rPr lang="en-US"/>
              <a:t>Triple-click the “Indent More” button (above) for third-level bullets</a:t>
            </a:r>
          </a:p>
          <a:p>
            <a:pPr lvl="4"/>
            <a:r>
              <a:rPr lang="en-US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1807876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/>
              <a:t>Title for </a:t>
            </a:r>
            <a:r>
              <a:rPr lang="en-US" err="1"/>
              <a:t>Photo+Text</a:t>
            </a:r>
            <a:r>
              <a:rPr lang="en-US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/>
              <a:t>Paragraph/</a:t>
            </a:r>
            <a:r>
              <a:rPr lang="en-US" err="1"/>
              <a:t>unbulleted</a:t>
            </a:r>
            <a:r>
              <a:rPr lang="en-US"/>
              <a:t> text formatting</a:t>
            </a:r>
          </a:p>
          <a:p>
            <a:pPr lvl="1"/>
            <a:r>
              <a:rPr lang="en-US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/>
              <a:t>Double-click the “Indent More” button (above) for second-level bullets</a:t>
            </a:r>
          </a:p>
          <a:p>
            <a:pPr lvl="3"/>
            <a:r>
              <a:rPr lang="en-US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427642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7909E-7267-40E2-B0C0-96ECB0EEE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98A4F-8E9F-430B-BBE4-FAA0620F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3A033-9B66-4C18-9717-638B2127C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02E9D-3FFF-4A8A-AC4F-01AC66118950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C3547-8899-4353-AB01-9884D9FC6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D095A-59D9-4037-8EAF-F197FF1B3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9050-6C70-4F10-BA86-F742DAC9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4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96E4-871B-4059-941C-29D685BF6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048" y="2276596"/>
            <a:ext cx="5904221" cy="2128212"/>
          </a:xfrm>
        </p:spPr>
        <p:txBody>
          <a:bodyPr>
            <a:noAutofit/>
          </a:bodyPr>
          <a:lstStyle/>
          <a:p>
            <a:r>
              <a:rPr lang="en-US" sz="3200">
                <a:latin typeface="Arial Black"/>
                <a:ea typeface="+mj-lt"/>
                <a:cs typeface="+mj-lt"/>
              </a:rPr>
              <a:t>ECONOMIC CHALLENGES FOR A POST-PANDEMIC EUROPE</a:t>
            </a:r>
            <a:endParaRPr lang="en-US" sz="3200">
              <a:latin typeface="Arial Black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D2B08-0CFA-4DCC-9C6D-CFC47872B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7548" y="4500058"/>
            <a:ext cx="5729596" cy="7827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cs typeface="Arial"/>
              </a:rPr>
              <a:t>HIGHLIGHTS FROM THE IMF'S </a:t>
            </a:r>
            <a:br>
              <a:rPr lang="en-US" sz="1800">
                <a:ea typeface="+mn-lt"/>
                <a:cs typeface="+mn-lt"/>
              </a:rPr>
            </a:br>
            <a:r>
              <a:rPr lang="en-US" sz="1800">
                <a:ea typeface="+mn-lt"/>
                <a:cs typeface="+mn-lt"/>
              </a:rPr>
              <a:t>2021 CONSULTATION ON COMMON EURO AREA POLICIES</a:t>
            </a:r>
            <a:endParaRPr lang="en-US" sz="18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92F81-D7C0-4116-87E7-F70AEAA689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1048" y="5289629"/>
            <a:ext cx="5515284" cy="1247939"/>
          </a:xfrm>
        </p:spPr>
        <p:txBody>
          <a:bodyPr>
            <a:normAutofit/>
          </a:bodyPr>
          <a:lstStyle/>
          <a:p>
            <a:r>
              <a:rPr lang="en-US" sz="4100">
                <a:cs typeface="Calibri"/>
              </a:rPr>
              <a:t>ALFRED KAMMER</a:t>
            </a:r>
            <a:br>
              <a:rPr lang="en-US">
                <a:cs typeface="Calibri"/>
              </a:rPr>
            </a:br>
            <a:r>
              <a:rPr lang="en-US" sz="1800">
                <a:cs typeface="Calibri"/>
              </a:rPr>
              <a:t>DIRECTOR OF THE EUROPEAN DEPARTMENT, IMF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CE9055-20A3-4863-AD1F-E348AD5894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19 incredible artificial satellite photos of Earth at night ...">
            <a:extLst>
              <a:ext uri="{FF2B5EF4-FFF2-40B4-BE49-F238E27FC236}">
                <a16:creationId xmlns:a16="http://schemas.microsoft.com/office/drawing/2014/main" id="{F5CFBF78-7DF6-464F-AAC4-A249A089EE29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910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552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61A7-8058-429A-8B26-9311718FC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 Black"/>
              </a:rPr>
              <a:t>NGEU an important step towards "Fit for 55", </a:t>
            </a:r>
            <a:br>
              <a:rPr lang="en-US">
                <a:latin typeface="Arial Black"/>
              </a:rPr>
            </a:br>
            <a:r>
              <a:rPr lang="en-US">
                <a:latin typeface="Arial Black"/>
              </a:rPr>
              <a:t>but more is needed to meet climate goals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9110FA-1241-4CFD-97FD-AB696BC48B45}"/>
              </a:ext>
            </a:extLst>
          </p:cNvPr>
          <p:cNvSpPr/>
          <p:nvPr/>
        </p:nvSpPr>
        <p:spPr>
          <a:xfrm>
            <a:off x="2272497" y="4495797"/>
            <a:ext cx="2498203" cy="540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Calibri"/>
              </a:rPr>
              <a:t>Public Investment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6FF10C-D652-43EC-9A88-38DBCA1689DB}"/>
              </a:ext>
            </a:extLst>
          </p:cNvPr>
          <p:cNvSpPr/>
          <p:nvPr/>
        </p:nvSpPr>
        <p:spPr>
          <a:xfrm>
            <a:off x="7953734" y="4495797"/>
            <a:ext cx="2498203" cy="6076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Calibri"/>
              </a:rPr>
              <a:t>Private Investment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8CD890-CA97-486B-AF33-19663E2FC378}"/>
              </a:ext>
            </a:extLst>
          </p:cNvPr>
          <p:cNvSpPr/>
          <p:nvPr/>
        </p:nvSpPr>
        <p:spPr>
          <a:xfrm>
            <a:off x="4529558" y="1592482"/>
            <a:ext cx="3520633" cy="684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>
                <a:cs typeface="Calibri"/>
              </a:rPr>
              <a:t>Public Policy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33DC49-414F-4199-A0D0-B20C7AC8BC0A}"/>
              </a:ext>
            </a:extLst>
          </p:cNvPr>
          <p:cNvSpPr/>
          <p:nvPr/>
        </p:nvSpPr>
        <p:spPr>
          <a:xfrm>
            <a:off x="854594" y="3058606"/>
            <a:ext cx="2498203" cy="574785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Calibri"/>
              </a:rPr>
              <a:t>NGEU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A2C6D-1672-403F-82AB-9FD0A4362E95}"/>
              </a:ext>
            </a:extLst>
          </p:cNvPr>
          <p:cNvSpPr/>
          <p:nvPr/>
        </p:nvSpPr>
        <p:spPr>
          <a:xfrm>
            <a:off x="3593935" y="3058605"/>
            <a:ext cx="2498203" cy="574785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Calibri"/>
              </a:rPr>
              <a:t>EU Green Investment Fund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3C9F90-2423-4337-BA2F-BA039155AFDB}"/>
              </a:ext>
            </a:extLst>
          </p:cNvPr>
          <p:cNvSpPr/>
          <p:nvPr/>
        </p:nvSpPr>
        <p:spPr>
          <a:xfrm>
            <a:off x="6661226" y="3058604"/>
            <a:ext cx="2498203" cy="574785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Calibri"/>
              </a:rPr>
              <a:t>Carbon Pricing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39DDE0-F9B8-4417-A69C-BC186B6F92E0}"/>
              </a:ext>
            </a:extLst>
          </p:cNvPr>
          <p:cNvSpPr/>
          <p:nvPr/>
        </p:nvSpPr>
        <p:spPr>
          <a:xfrm>
            <a:off x="9410213" y="3058603"/>
            <a:ext cx="2498203" cy="574785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  <a:cs typeface="Calibri"/>
              </a:rPr>
              <a:t>ESG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E4CF36-54AF-49E5-8733-E9BDEA7F105E}"/>
              </a:ext>
            </a:extLst>
          </p:cNvPr>
          <p:cNvSpPr/>
          <p:nvPr/>
        </p:nvSpPr>
        <p:spPr>
          <a:xfrm>
            <a:off x="4635660" y="5778658"/>
            <a:ext cx="3318076" cy="684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>
                <a:cs typeface="Calibri"/>
              </a:rPr>
              <a:t>Green investment needs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FF423576-5764-4EC2-8FB7-F7F02B21F736}"/>
              </a:ext>
            </a:extLst>
          </p:cNvPr>
          <p:cNvSpPr/>
          <p:nvPr/>
        </p:nvSpPr>
        <p:spPr>
          <a:xfrm rot="5400000">
            <a:off x="3319015" y="3441017"/>
            <a:ext cx="434101" cy="1270684"/>
          </a:xfrm>
          <a:prstGeom prst="chevron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27416ACB-4C7C-4B75-9031-D8F04EC8346A}"/>
              </a:ext>
            </a:extLst>
          </p:cNvPr>
          <p:cNvSpPr/>
          <p:nvPr/>
        </p:nvSpPr>
        <p:spPr>
          <a:xfrm rot="5400000">
            <a:off x="9095291" y="3395585"/>
            <a:ext cx="434101" cy="1270684"/>
          </a:xfrm>
          <a:prstGeom prst="chevron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Arrow: Chevron 25">
            <a:extLst>
              <a:ext uri="{FF2B5EF4-FFF2-40B4-BE49-F238E27FC236}">
                <a16:creationId xmlns:a16="http://schemas.microsoft.com/office/drawing/2014/main" id="{89D84350-CBEB-4160-B535-CE722EC7AB5D}"/>
              </a:ext>
            </a:extLst>
          </p:cNvPr>
          <p:cNvSpPr/>
          <p:nvPr/>
        </p:nvSpPr>
        <p:spPr>
          <a:xfrm rot="5400000">
            <a:off x="6095518" y="2045205"/>
            <a:ext cx="434101" cy="1270684"/>
          </a:xfrm>
          <a:prstGeom prst="chevron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399B689-BFBC-4E2D-8371-EA3100C36B0A}"/>
              </a:ext>
            </a:extLst>
          </p:cNvPr>
          <p:cNvSpPr/>
          <p:nvPr/>
        </p:nvSpPr>
        <p:spPr>
          <a:xfrm rot="1620000">
            <a:off x="4960543" y="5106152"/>
            <a:ext cx="974202" cy="482278"/>
          </a:xfrm>
          <a:prstGeom prst="rightArrow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7F8A712F-E23A-4A02-950E-1C66EBDA479C}"/>
              </a:ext>
            </a:extLst>
          </p:cNvPr>
          <p:cNvSpPr/>
          <p:nvPr/>
        </p:nvSpPr>
        <p:spPr>
          <a:xfrm rot="9300000">
            <a:off x="6773910" y="5106151"/>
            <a:ext cx="974202" cy="482278"/>
          </a:xfrm>
          <a:prstGeom prst="rightArrow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35EFC-F742-4B42-A8CE-8DD62382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A rapid recovery, </a:t>
            </a:r>
            <a:br>
              <a:rPr lang="en-US" sz="3200"/>
            </a:br>
            <a:r>
              <a:rPr lang="en-US" sz="3200"/>
              <a:t>thanks to forceful policies that have: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9F638-5094-49B3-97DE-50D7884E4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r>
              <a:rPr lang="en-US" sz="2800">
                <a:solidFill>
                  <a:schemeClr val="tx2"/>
                </a:solidFill>
                <a:latin typeface="Arial Black"/>
              </a:rPr>
              <a:t>Supported disposable incomes</a:t>
            </a:r>
          </a:p>
          <a:p>
            <a:r>
              <a:rPr lang="en-US" sz="2800">
                <a:solidFill>
                  <a:schemeClr val="tx2"/>
                </a:solidFill>
                <a:latin typeface="Arial Black"/>
              </a:rPr>
              <a:t>Maintained </a:t>
            </a:r>
            <a:br>
              <a:rPr lang="en-US" sz="2800">
                <a:solidFill>
                  <a:schemeClr val="tx2"/>
                </a:solidFill>
                <a:latin typeface="Arial Black"/>
              </a:rPr>
            </a:br>
            <a:r>
              <a:rPr lang="en-US" sz="2800">
                <a:solidFill>
                  <a:schemeClr val="tx2"/>
                </a:solidFill>
                <a:latin typeface="Arial Black"/>
              </a:rPr>
              <a:t>worker-firm links</a:t>
            </a:r>
          </a:p>
          <a:p>
            <a:r>
              <a:rPr lang="en-US" sz="2800">
                <a:solidFill>
                  <a:schemeClr val="tx2"/>
                </a:solidFill>
                <a:latin typeface="Arial Black"/>
              </a:rPr>
              <a:t>Prevented </a:t>
            </a:r>
            <a:br>
              <a:rPr lang="en-US" sz="2800">
                <a:solidFill>
                  <a:schemeClr val="tx2"/>
                </a:solidFill>
                <a:latin typeface="Arial Black"/>
              </a:rPr>
            </a:br>
            <a:r>
              <a:rPr lang="en-US" sz="2800">
                <a:solidFill>
                  <a:schemeClr val="tx2"/>
                </a:solidFill>
                <a:latin typeface="Arial Black"/>
              </a:rPr>
              <a:t>mass bankruptcies</a:t>
            </a:r>
          </a:p>
          <a:p>
            <a:r>
              <a:rPr lang="en-US" sz="2800">
                <a:solidFill>
                  <a:schemeClr val="tx2"/>
                </a:solidFill>
                <a:latin typeface="Arial Black"/>
              </a:rPr>
              <a:t>Kept credit flowing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624B84-DB54-420C-8F45-8E13223A7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05" y="1597088"/>
            <a:ext cx="5486400" cy="43980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025FBE-5E5A-4D20-8C3E-BA9BFAD01497}"/>
              </a:ext>
            </a:extLst>
          </p:cNvPr>
          <p:cNvSpPr txBox="1"/>
          <p:nvPr/>
        </p:nvSpPr>
        <p:spPr>
          <a:xfrm>
            <a:off x="834805" y="5991596"/>
            <a:ext cx="3306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latin typeface="Segoe UI" panose="020B0502040204020203" pitchFamily="34" charset="0"/>
                <a:cs typeface="Segoe UI" panose="020B0502040204020203" pitchFamily="34" charset="0"/>
              </a:rPr>
              <a:t>Source: IMF WEO.</a:t>
            </a:r>
          </a:p>
        </p:txBody>
      </p:sp>
    </p:spTree>
    <p:extLst>
      <p:ext uri="{BB962C8B-B14F-4D97-AF65-F5344CB8AC3E}">
        <p14:creationId xmlns:p14="http://schemas.microsoft.com/office/powerpoint/2010/main" val="24207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35EFC-F742-4B42-A8CE-8DD62382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 Black"/>
              </a:rPr>
              <a:t>Yet the recovery is uneven 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3163CD3-7CF1-44AE-9CF9-8129C42EC5D3}"/>
              </a:ext>
            </a:extLst>
          </p:cNvPr>
          <p:cNvSpPr txBox="1">
            <a:spLocks/>
          </p:cNvSpPr>
          <p:nvPr/>
        </p:nvSpPr>
        <p:spPr>
          <a:xfrm>
            <a:off x="358052" y="1349380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>
              <a:solidFill>
                <a:srgbClr val="FF0000"/>
              </a:solidFill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6299C43-74A0-44B1-B737-A5459BC59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1438" y="1469871"/>
            <a:ext cx="5486400" cy="44196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D9B7F4F-CDD5-411F-AF05-76A934231AB4}"/>
              </a:ext>
            </a:extLst>
          </p:cNvPr>
          <p:cNvSpPr txBox="1"/>
          <p:nvPr/>
        </p:nvSpPr>
        <p:spPr>
          <a:xfrm>
            <a:off x="485421" y="6105005"/>
            <a:ext cx="3306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latin typeface="Segoe UI" panose="020B0502040204020203" pitchFamily="34" charset="0"/>
                <a:cs typeface="Segoe UI" panose="020B0502040204020203" pitchFamily="34" charset="0"/>
              </a:rPr>
              <a:t>Sources: IMF WEO; and IMF staff calculations.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D42FFC-32A3-45B6-9B87-093E5E31DD43}"/>
              </a:ext>
            </a:extLst>
          </p:cNvPr>
          <p:cNvSpPr txBox="1"/>
          <p:nvPr/>
        </p:nvSpPr>
        <p:spPr>
          <a:xfrm>
            <a:off x="6421438" y="6103124"/>
            <a:ext cx="3306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latin typeface="Segoe UI" panose="020B0502040204020203" pitchFamily="34" charset="0"/>
                <a:cs typeface="Segoe UI" panose="020B0502040204020203" pitchFamily="34" charset="0"/>
              </a:rPr>
              <a:t>Sources: IMF WEO; and IMF staff calculations.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AF22CF-BB76-4CB9-8EA3-6584450FCE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21" y="1602557"/>
            <a:ext cx="548640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1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A0F6-8FEC-4D96-A22C-64DA5ED4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10247462" cy="978486"/>
          </a:xfrm>
        </p:spPr>
        <p:txBody>
          <a:bodyPr/>
          <a:lstStyle/>
          <a:p>
            <a:r>
              <a:rPr lang="en-US">
                <a:latin typeface="Arial Black"/>
              </a:rPr>
              <a:t>Fiscal policy supportive and increasingly targeted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81AA34-BB40-45C7-A0FA-D5D9A21409AF}"/>
              </a:ext>
            </a:extLst>
          </p:cNvPr>
          <p:cNvSpPr txBox="1"/>
          <p:nvPr/>
        </p:nvSpPr>
        <p:spPr>
          <a:xfrm>
            <a:off x="6294411" y="6097760"/>
            <a:ext cx="41450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latin typeface="Segoe UI" panose="020B0502040204020203" pitchFamily="34" charset="0"/>
                <a:cs typeface="Segoe UI" panose="020B0502040204020203" pitchFamily="34" charset="0"/>
              </a:rPr>
              <a:t>Sources: IMF, World Economic Outlook; and IMF staff calculations.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819234-2763-4423-A4B9-9797E63844F1}"/>
              </a:ext>
            </a:extLst>
          </p:cNvPr>
          <p:cNvSpPr txBox="1"/>
          <p:nvPr/>
        </p:nvSpPr>
        <p:spPr>
          <a:xfrm>
            <a:off x="475869" y="6097765"/>
            <a:ext cx="41450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latin typeface="Segoe UI" panose="020B0502040204020203" pitchFamily="34" charset="0"/>
                <a:cs typeface="Segoe UI" panose="020B0502040204020203" pitchFamily="34" charset="0"/>
              </a:rPr>
              <a:t>Sources: IMF, World Economic Outlook; and IMF Staff calculations.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4B088E-8874-45E0-9704-7AC8DFB5A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69" y="1583046"/>
            <a:ext cx="5486400" cy="44015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DCA5EE-91C5-48FA-BABE-BFFA91D9B1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411" y="1583045"/>
            <a:ext cx="5486400" cy="440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1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29EC-0D3D-4959-8110-84158800C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/>
                <a:cs typeface="Arial"/>
              </a:rPr>
              <a:t>ECB should continue supporting the recovery, inflation risks tilted to the upside</a:t>
            </a:r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DAEF89-D502-412D-87E3-D35AC86C390C}"/>
              </a:ext>
            </a:extLst>
          </p:cNvPr>
          <p:cNvSpPr txBox="1"/>
          <p:nvPr/>
        </p:nvSpPr>
        <p:spPr>
          <a:xfrm>
            <a:off x="482799" y="6112699"/>
            <a:ext cx="49481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latin typeface="Segoe UI" panose="020B0502040204020203" pitchFamily="34" charset="0"/>
                <a:cs typeface="Segoe UI" panose="020B0502040204020203" pitchFamily="34" charset="0"/>
              </a:rPr>
              <a:t>Sources: Eurostat; Haver Analytics; and IMF, World Economic Outlook.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100E94-466A-4F43-A54E-CD4065FC2546}"/>
              </a:ext>
            </a:extLst>
          </p:cNvPr>
          <p:cNvSpPr txBox="1"/>
          <p:nvPr/>
        </p:nvSpPr>
        <p:spPr>
          <a:xfrm>
            <a:off x="6466607" y="6132228"/>
            <a:ext cx="49481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latin typeface="Segoe UI" panose="020B0502040204020203" pitchFamily="34" charset="0"/>
                <a:cs typeface="Segoe UI" panose="020B0502040204020203" pitchFamily="34" charset="0"/>
              </a:rPr>
              <a:t>Sources: ECB; Haver Analytics; and IMF staff calculations.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769917-FC47-44FC-936A-1A46A3B1D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607" y="1616358"/>
            <a:ext cx="5486400" cy="44963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A2A9C5-A4E9-41BF-988E-2982A68AC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03" y="1616358"/>
            <a:ext cx="5486400" cy="440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4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7C36-510F-467C-814B-8A47FF3E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27" y="275725"/>
            <a:ext cx="10721914" cy="1194146"/>
          </a:xfrm>
        </p:spPr>
        <p:txBody>
          <a:bodyPr>
            <a:normAutofit/>
          </a:bodyPr>
          <a:lstStyle/>
          <a:p>
            <a:r>
              <a:rPr lang="en-US">
                <a:latin typeface="Arial Black"/>
              </a:rPr>
              <a:t>Energy prices and supply bottlenecks:</a:t>
            </a:r>
            <a:br>
              <a:rPr lang="en-US">
                <a:latin typeface="Arial Black"/>
              </a:rPr>
            </a:br>
            <a:r>
              <a:rPr lang="en-US">
                <a:latin typeface="Arial Black"/>
              </a:rPr>
              <a:t>An upside risk to inflation, a downside risk to activity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2D4AC2-BE09-4EB5-96C3-8EE65F61FE4B}"/>
              </a:ext>
            </a:extLst>
          </p:cNvPr>
          <p:cNvSpPr txBox="1"/>
          <p:nvPr/>
        </p:nvSpPr>
        <p:spPr>
          <a:xfrm>
            <a:off x="436536" y="6103033"/>
            <a:ext cx="4367434" cy="2635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50">
                <a:latin typeface="Segoe UI"/>
                <a:cs typeface="Segoe UI"/>
              </a:rPr>
              <a:t>Sources: Bloomberg Financial L.P.; and Intercontinental Exchange.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E0CD95-09B0-4A44-B357-C6AB78817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36" y="1590053"/>
            <a:ext cx="5486400" cy="438566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7986B4C-4B27-45F1-B4F7-BB2D0E42AD50}"/>
              </a:ext>
            </a:extLst>
          </p:cNvPr>
          <p:cNvSpPr txBox="1"/>
          <p:nvPr/>
        </p:nvSpPr>
        <p:spPr>
          <a:xfrm>
            <a:off x="6269065" y="6100830"/>
            <a:ext cx="4367434" cy="2635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50">
                <a:latin typeface="Segoe UI"/>
                <a:cs typeface="Segoe UI"/>
              </a:rPr>
              <a:t>Sources: EC; and IHS Markit.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1457CC-2DAD-4AD5-9DF0-BC62E429E4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9065" y="1475935"/>
            <a:ext cx="5486400" cy="4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AB1E-B8F7-4974-8B0B-289BC4D0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669" y="218216"/>
            <a:ext cx="9988669" cy="1251655"/>
          </a:xfrm>
        </p:spPr>
        <p:txBody>
          <a:bodyPr>
            <a:normAutofit/>
          </a:bodyPr>
          <a:lstStyle/>
          <a:p>
            <a:r>
              <a:rPr lang="en-US">
                <a:latin typeface="Arial Black"/>
              </a:rPr>
              <a:t>Excess household savings: </a:t>
            </a:r>
            <a:br>
              <a:rPr lang="en-US"/>
            </a:br>
            <a:r>
              <a:rPr lang="en-US">
                <a:latin typeface="Arial Black"/>
              </a:rPr>
              <a:t>An upside risk to inflation and activity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93F061-8DE9-427B-AF12-AB923D8647A0}"/>
              </a:ext>
            </a:extLst>
          </p:cNvPr>
          <p:cNvSpPr txBox="1"/>
          <p:nvPr/>
        </p:nvSpPr>
        <p:spPr>
          <a:xfrm>
            <a:off x="407203" y="6105005"/>
            <a:ext cx="3306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latin typeface="Segoe UI" panose="020B0502040204020203" pitchFamily="34" charset="0"/>
                <a:cs typeface="Segoe UI" panose="020B0502040204020203" pitchFamily="34" charset="0"/>
              </a:rPr>
              <a:t>Sources: Eurostat; and IMF Staff calculations.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09AC23-6483-45F4-A55A-47BF445185CB}"/>
              </a:ext>
            </a:extLst>
          </p:cNvPr>
          <p:cNvSpPr txBox="1"/>
          <p:nvPr/>
        </p:nvSpPr>
        <p:spPr>
          <a:xfrm>
            <a:off x="6219658" y="6105005"/>
            <a:ext cx="53289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latin typeface="Segoe UI" panose="020B0502040204020203" pitchFamily="34" charset="0"/>
                <a:cs typeface="Segoe UI" panose="020B0502040204020203" pitchFamily="34" charset="0"/>
              </a:rPr>
              <a:t>Sources: Eurostat; ECB; Haver Analytics; and IMF Staff calculations.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A65135-0C62-415C-8760-B57E7E5F1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03" y="1666433"/>
            <a:ext cx="5486400" cy="43944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98C00A-30ED-4862-8CB3-C011505B7F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658" y="1595677"/>
            <a:ext cx="5486400" cy="446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2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B2001-3436-4EE0-A3D5-085E21E5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labor reallocation needs call for bold policies and protection of vulnerable groups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19CC47-A89A-4EF3-9CF4-50C4BE655893}"/>
              </a:ext>
            </a:extLst>
          </p:cNvPr>
          <p:cNvSpPr txBox="1"/>
          <p:nvPr/>
        </p:nvSpPr>
        <p:spPr>
          <a:xfrm>
            <a:off x="482600" y="6135783"/>
            <a:ext cx="596900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>
                <a:latin typeface="Segoe UI"/>
                <a:cs typeface="Segoe UI"/>
              </a:rPr>
              <a:t>Sources: Eurostat; and IMF staff calculations.</a:t>
            </a:r>
            <a:endParaRPr lang="en-US" sz="9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ABECBA-7558-4F0D-A476-EF0D362ED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093" y="1766133"/>
            <a:ext cx="5486400" cy="43945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E2CF0E2-1D44-4603-9A63-78464DF82C92}"/>
              </a:ext>
            </a:extLst>
          </p:cNvPr>
          <p:cNvSpPr txBox="1"/>
          <p:nvPr/>
        </p:nvSpPr>
        <p:spPr>
          <a:xfrm>
            <a:off x="6223000" y="6021511"/>
            <a:ext cx="5969000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>
                <a:latin typeface="Segoe UI"/>
                <a:cs typeface="Segoe UI"/>
              </a:rPr>
              <a:t>Sources: Eurostat; Ice and Others (2021); European Centre for the Development of Vocational Training (CEDEFOP, 2020); and IMF staff calculations. EA4: Simple average of Germany, Spain, France, and Italy. Baseline long-term employment is based on CEDEFOP (2020) Skills Forecast data. EA4 = Germany, Spain, France, and Italy.</a:t>
            </a:r>
            <a:endParaRPr lang="en-US" sz="9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DC716E-FC9F-4D8E-B770-5A379ABDB6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863" y="1766133"/>
            <a:ext cx="5486400" cy="439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4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4036B31-1B3B-462A-AB7E-7ECE5CEBA8B6}"/>
              </a:ext>
            </a:extLst>
          </p:cNvPr>
          <p:cNvSpPr/>
          <p:nvPr/>
        </p:nvSpPr>
        <p:spPr>
          <a:xfrm>
            <a:off x="433952" y="1796510"/>
            <a:ext cx="5501897" cy="2208508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BD933D9-E78B-4F34-BE1E-FE6D92E8EFA0}"/>
              </a:ext>
            </a:extLst>
          </p:cNvPr>
          <p:cNvSpPr/>
          <p:nvPr/>
        </p:nvSpPr>
        <p:spPr>
          <a:xfrm>
            <a:off x="433951" y="4353729"/>
            <a:ext cx="5501897" cy="1833966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56F30BA-520C-4155-B415-FA3E5929DBB6}"/>
              </a:ext>
            </a:extLst>
          </p:cNvPr>
          <p:cNvSpPr/>
          <p:nvPr/>
        </p:nvSpPr>
        <p:spPr>
          <a:xfrm>
            <a:off x="6207070" y="1796509"/>
            <a:ext cx="5656880" cy="2415152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A063C36-FBDA-4DF6-A886-47AB3B58E800}"/>
              </a:ext>
            </a:extLst>
          </p:cNvPr>
          <p:cNvSpPr/>
          <p:nvPr/>
        </p:nvSpPr>
        <p:spPr>
          <a:xfrm>
            <a:off x="6207070" y="4534543"/>
            <a:ext cx="5656880" cy="1653153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3D5CE4-D612-47BA-82D0-799BDF3C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Stronger EU and global architecture </a:t>
            </a:r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ED9A0D-D675-48FE-8D58-F57E5F806F8F}"/>
              </a:ext>
            </a:extLst>
          </p:cNvPr>
          <p:cNvSpPr txBox="1">
            <a:spLocks/>
          </p:cNvSpPr>
          <p:nvPr/>
        </p:nvSpPr>
        <p:spPr>
          <a:xfrm>
            <a:off x="594399" y="2079947"/>
            <a:ext cx="5622735" cy="4109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2"/>
                </a:solidFill>
                <a:latin typeface="Arial Black"/>
                <a:cs typeface="Arial"/>
              </a:rPr>
              <a:t>Reform EU fiscal rules</a:t>
            </a:r>
            <a:endParaRPr lang="en-US" dirty="0">
              <a:solidFill>
                <a:schemeClr val="tx2"/>
              </a:solidFill>
              <a:latin typeface="Arial Black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Current rules complex</a:t>
            </a: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Balance debt control and stabilization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latin typeface="Arial Black"/>
                <a:cs typeface="Arial"/>
              </a:rPr>
              <a:t>Support global economic governance </a:t>
            </a:r>
          </a:p>
          <a:p>
            <a:pPr>
              <a:buFont typeface="Arial"/>
              <a:buChar char="•"/>
            </a:pPr>
            <a:r>
              <a:rPr lang="en-US" sz="2000" dirty="0">
                <a:cs typeface="Arial"/>
              </a:rPr>
              <a:t>Trade tensions and investment distortions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cs typeface="Arial"/>
              </a:rPr>
              <a:t>Global corporate income tax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cs typeface="Arial"/>
            </a:endParaRPr>
          </a:p>
          <a:p>
            <a:endParaRPr lang="en-US" dirty="0">
              <a:solidFill>
                <a:srgbClr val="000000"/>
              </a:solidFill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cs typeface="Arial"/>
            </a:endParaRPr>
          </a:p>
          <a:p>
            <a:endParaRPr lang="en-US" dirty="0">
              <a:solidFill>
                <a:srgbClr val="000000"/>
              </a:solidFill>
              <a:highlight>
                <a:srgbClr val="FFFF00"/>
              </a:highlight>
              <a:cs typeface="Arial"/>
            </a:endParaRPr>
          </a:p>
          <a:p>
            <a:endParaRPr lang="en-US" dirty="0">
              <a:solidFill>
                <a:srgbClr val="000000"/>
              </a:solidFill>
              <a:highlight>
                <a:srgbClr val="FFFF00"/>
              </a:highlight>
              <a:cs typeface="Arial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C8F5A69-9B6F-4D3D-B3AE-FC18071FEAA0}"/>
              </a:ext>
            </a:extLst>
          </p:cNvPr>
          <p:cNvSpPr txBox="1">
            <a:spLocks/>
          </p:cNvSpPr>
          <p:nvPr/>
        </p:nvSpPr>
        <p:spPr>
          <a:xfrm>
            <a:off x="6365929" y="2079947"/>
            <a:ext cx="5338171" cy="38772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>
                <a:solidFill>
                  <a:schemeClr val="tx2"/>
                </a:solidFill>
                <a:latin typeface="Arial Black"/>
                <a:cs typeface="Arial"/>
              </a:rPr>
              <a:t>Complete the financial single market</a:t>
            </a:r>
            <a:endParaRPr lang="en-US">
              <a:solidFill>
                <a:schemeClr val="tx2"/>
              </a:solidFill>
              <a:latin typeface="Arial Black"/>
              <a:cs typeface="Calibri"/>
            </a:endParaRPr>
          </a:p>
          <a:p>
            <a:r>
              <a:rPr lang="en-US" sz="2000">
                <a:cs typeface="Arial"/>
              </a:rPr>
              <a:t>EC's Banking Package </a:t>
            </a:r>
            <a:br>
              <a:rPr lang="en-US" sz="2000">
                <a:cs typeface="Arial"/>
              </a:rPr>
            </a:br>
            <a:r>
              <a:rPr lang="en-US" sz="1800" i="1">
                <a:cs typeface="Arial"/>
              </a:rPr>
              <a:t>minimize </a:t>
            </a:r>
            <a:r>
              <a:rPr lang="en-US" sz="1600" i="1">
                <a:cs typeface="Arial"/>
              </a:rPr>
              <a:t>t</a:t>
            </a:r>
            <a:r>
              <a:rPr lang="en-US" sz="1800" i="1">
                <a:cs typeface="Arial"/>
              </a:rPr>
              <a:t>he divergence with global standards</a:t>
            </a:r>
          </a:p>
          <a:p>
            <a:r>
              <a:rPr lang="en-US" sz="2000">
                <a:cs typeface="Arial"/>
              </a:rPr>
              <a:t>Banking Union</a:t>
            </a:r>
          </a:p>
          <a:p>
            <a:r>
              <a:rPr lang="en-US" sz="2000">
                <a:cs typeface="Arial"/>
              </a:rPr>
              <a:t>Capital Markets Union</a:t>
            </a:r>
          </a:p>
          <a:p>
            <a:pPr marL="0" indent="0">
              <a:buNone/>
            </a:pPr>
            <a:r>
              <a:rPr lang="en-US" sz="3600">
                <a:cs typeface="Arial"/>
              </a:rPr>
              <a:t>  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>
                <a:solidFill>
                  <a:schemeClr val="tx2"/>
                </a:solidFill>
                <a:latin typeface="Arial Black"/>
                <a:cs typeface="Arial"/>
              </a:rPr>
              <a:t>Support global pandemic recovery</a:t>
            </a:r>
            <a:endParaRPr lang="en-US">
              <a:solidFill>
                <a:schemeClr val="tx2"/>
              </a:solidFill>
              <a:latin typeface="Arial Black"/>
            </a:endParaRPr>
          </a:p>
          <a:p>
            <a:pPr marL="342900" indent="-342900"/>
            <a:r>
              <a:rPr lang="en-US" sz="2000">
                <a:ea typeface="+mn-lt"/>
                <a:cs typeface="+mn-lt"/>
              </a:rPr>
              <a:t>Vaccine and antivirals: production and export</a:t>
            </a:r>
          </a:p>
          <a:p>
            <a:pPr marL="0" indent="0">
              <a:buNone/>
            </a:pPr>
            <a:endParaRPr lang="en-US" sz="2000" b="1">
              <a:cs typeface="Arial"/>
            </a:endParaRPr>
          </a:p>
          <a:p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88870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Fund Standard Colors">
      <a:dk1>
        <a:sysClr val="windowText" lastClr="000000"/>
      </a:dk1>
      <a:lt1>
        <a:sysClr val="window" lastClr="FFFFFF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1A7"/>
      </a:accent3>
      <a:accent4>
        <a:srgbClr val="DA291C"/>
      </a:accent4>
      <a:accent5>
        <a:srgbClr val="78BE20"/>
      </a:accent5>
      <a:accent6>
        <a:srgbClr val="FF8200"/>
      </a:accent6>
      <a:hlink>
        <a:srgbClr val="009CDE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427</Words>
  <Application>Microsoft Office PowerPoint</Application>
  <PresentationFormat>Widescreen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.HelveticaNeueDeskInterface-Regular</vt:lpstr>
      <vt:lpstr>Arial</vt:lpstr>
      <vt:lpstr>Arial Black</vt:lpstr>
      <vt:lpstr>ArialMT</vt:lpstr>
      <vt:lpstr>Calibri</vt:lpstr>
      <vt:lpstr>Calibri Light</vt:lpstr>
      <vt:lpstr>Segoe UI</vt:lpstr>
      <vt:lpstr>Wingdings</vt:lpstr>
      <vt:lpstr>1_Custom Design</vt:lpstr>
      <vt:lpstr>ECONOMIC CHALLENGES FOR A POST-PANDEMIC EUROPE</vt:lpstr>
      <vt:lpstr>A rapid recovery,  thanks to forceful policies that have:</vt:lpstr>
      <vt:lpstr>Yet the recovery is uneven </vt:lpstr>
      <vt:lpstr>Fiscal policy supportive and increasingly targeted</vt:lpstr>
      <vt:lpstr>ECB should continue supporting the recovery, inflation risks tilted to the upside</vt:lpstr>
      <vt:lpstr>Energy prices and supply bottlenecks: An upside risk to inflation, a downside risk to activity </vt:lpstr>
      <vt:lpstr>Excess household savings:  An upside risk to inflation and activity</vt:lpstr>
      <vt:lpstr>Large labor reallocation needs call for bold policies and protection of vulnerable groups</vt:lpstr>
      <vt:lpstr>Stronger EU and global architecture </vt:lpstr>
      <vt:lpstr>NGEU an important step towards "Fit for 55",  but more is needed to meet climate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2022-02-07T04:50:15Z</dcterms:created>
  <dcterms:modified xsi:type="dcterms:W3CDTF">2022-02-07T04:59:10Z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